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varScale="1">
        <p:scale>
          <a:sx n="89" d="100"/>
          <a:sy n="89" d="100"/>
        </p:scale>
        <p:origin x="2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75BB5-60C2-4DA6-9DC6-655DFF070A16}" type="datetimeFigureOut">
              <a:rPr lang="en-US" smtClean="0"/>
              <a:t>4/28/2017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38D14-3C60-42E2-9FC5-6FA8C9E5660A}" type="slidenum">
              <a:rPr lang="en-US" smtClean="0"/>
              <a:t>‹#›</a:t>
            </a:fld>
            <a:endParaRPr lang="en-US"/>
          </a:p>
        </p:txBody>
      </p:sp>
    </p:spTree>
    <p:extLst>
      <p:ext uri="{BB962C8B-B14F-4D97-AF65-F5344CB8AC3E}">
        <p14:creationId xmlns:p14="http://schemas.microsoft.com/office/powerpoint/2010/main" val="52726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Time: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Materials: none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Notes: Mention that Component 1 assesses both content and pedagogy; for teachers of younger students the emphasis is more on pedagogy, while for teachers of older students the emphasis is more on content. Explain that candidates are responsible for the entire range of the certificate, regardless of their specific teaching assignment.</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5B6310B7-24D4-4E76-B3EE-693860B35FCD}" type="slidenum">
              <a:rPr lang="en-US" smtClean="0"/>
              <a:pPr/>
              <a:t>2</a:t>
            </a:fld>
            <a:endParaRPr lang="en-US" smtClean="0"/>
          </a:p>
        </p:txBody>
      </p:sp>
    </p:spTree>
    <p:extLst>
      <p:ext uri="{BB962C8B-B14F-4D97-AF65-F5344CB8AC3E}">
        <p14:creationId xmlns:p14="http://schemas.microsoft.com/office/powerpoint/2010/main" val="276932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Time: 2:00</a:t>
            </a:r>
          </a:p>
          <a:p>
            <a:r>
              <a:rPr lang="en-US" sz="1200" kern="1200" dirty="0" smtClean="0">
                <a:solidFill>
                  <a:schemeClr val="tx1"/>
                </a:solidFill>
                <a:effectLst/>
                <a:latin typeface="+mn-lt"/>
                <a:ea typeface="+mn-ea"/>
                <a:cs typeface="+mn-cs"/>
              </a:rPr>
              <a:t>Materials: Each</a:t>
            </a:r>
            <a:r>
              <a:rPr lang="en-US" sz="1200" kern="1200" baseline="0" dirty="0" smtClean="0">
                <a:solidFill>
                  <a:schemeClr val="tx1"/>
                </a:solidFill>
                <a:effectLst/>
                <a:latin typeface="+mn-lt"/>
                <a:ea typeface="+mn-ea"/>
                <a:cs typeface="+mn-cs"/>
              </a:rPr>
              <a:t> candidates should be looking at their certificate table.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 Candidates need</a:t>
            </a:r>
            <a:r>
              <a:rPr lang="en-US" sz="1200" kern="1200" baseline="0" dirty="0" smtClean="0">
                <a:solidFill>
                  <a:schemeClr val="tx1"/>
                </a:solidFill>
                <a:effectLst/>
                <a:latin typeface="+mn-lt"/>
                <a:ea typeface="+mn-ea"/>
                <a:cs typeface="+mn-cs"/>
              </a:rPr>
              <a:t> to understand that they’ll need to extend their study beyond their NB standards, although that’s the best place to start. For example, once they know that “genres” will be covered by this assessment, they’ll need to access resources that provide in-depth information about genres. Their NB standards do not do this.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FD1A95-391F-4ED2-82EC-857EBA3C3957}" type="slidenum">
              <a:rPr lang="en-US" smtClean="0"/>
              <a:t>11</a:t>
            </a:fld>
            <a:endParaRPr lang="en-US"/>
          </a:p>
        </p:txBody>
      </p:sp>
    </p:spTree>
    <p:extLst>
      <p:ext uri="{BB962C8B-B14F-4D97-AF65-F5344CB8AC3E}">
        <p14:creationId xmlns:p14="http://schemas.microsoft.com/office/powerpoint/2010/main" val="212951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z="1200" kern="1200" dirty="0" smtClean="0">
                <a:solidFill>
                  <a:schemeClr val="tx1"/>
                </a:solidFill>
                <a:effectLst/>
                <a:latin typeface="+mn-lt"/>
                <a:ea typeface="+mn-ea"/>
                <a:cs typeface="+mn-cs"/>
              </a:rPr>
              <a:t>Time: 2:00</a:t>
            </a:r>
          </a:p>
          <a:p>
            <a:r>
              <a:rPr lang="en-US" sz="1200" kern="1200" dirty="0" smtClean="0">
                <a:solidFill>
                  <a:schemeClr val="tx1"/>
                </a:solidFill>
                <a:effectLst/>
                <a:latin typeface="+mn-lt"/>
                <a:ea typeface="+mn-ea"/>
                <a:cs typeface="+mn-cs"/>
              </a:rPr>
              <a:t>Materials: none</a:t>
            </a:r>
          </a:p>
          <a:p>
            <a:r>
              <a:rPr lang="en-US" sz="1200" kern="1200" dirty="0" smtClean="0">
                <a:solidFill>
                  <a:schemeClr val="tx1"/>
                </a:solidFill>
                <a:effectLst/>
                <a:latin typeface="+mn-lt"/>
                <a:ea typeface="+mn-ea"/>
                <a:cs typeface="+mn-cs"/>
              </a:rPr>
              <a:t>Notes: This is an important vocabulary distinction. We use</a:t>
            </a:r>
            <a:r>
              <a:rPr lang="en-US" sz="1200" kern="1200" baseline="0" dirty="0" smtClean="0">
                <a:solidFill>
                  <a:schemeClr val="tx1"/>
                </a:solidFill>
                <a:effectLst/>
                <a:latin typeface="+mn-lt"/>
                <a:ea typeface="+mn-ea"/>
                <a:cs typeface="+mn-cs"/>
              </a:rPr>
              <a:t> the word “prompt” instead of “question” simply because the prompts are usually not stated in the form of questions.</a:t>
            </a:r>
            <a:endParaRPr lang="en-US" sz="1200" kern="1200" dirty="0" smtClean="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p>
            <a:fld id="{60A61CDA-797F-4D41-AA89-B7319A3AAB75}" type="slidenum">
              <a:rPr lang="en-US" smtClean="0"/>
              <a:pPr/>
              <a:t>12</a:t>
            </a:fld>
            <a:endParaRPr lang="en-US" dirty="0" smtClean="0"/>
          </a:p>
        </p:txBody>
      </p:sp>
    </p:spTree>
    <p:extLst>
      <p:ext uri="{BB962C8B-B14F-4D97-AF65-F5344CB8AC3E}">
        <p14:creationId xmlns:p14="http://schemas.microsoft.com/office/powerpoint/2010/main" val="44392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Time: 1:00</a:t>
            </a:r>
          </a:p>
          <a:p>
            <a:pPr eaLnBrk="1" hangingPunct="1"/>
            <a:r>
              <a:rPr lang="en-US" dirty="0" smtClean="0"/>
              <a:t>Materials: none</a:t>
            </a:r>
          </a:p>
          <a:p>
            <a:pPr eaLnBrk="1" hangingPunct="1"/>
            <a:r>
              <a:rPr lang="en-US" dirty="0" smtClean="0"/>
              <a:t>Notes: We want candidates</a:t>
            </a:r>
            <a:r>
              <a:rPr lang="en-US" baseline="0" dirty="0" smtClean="0"/>
              <a:t> to assume responsibility for their own preparation, and to feel confident in their ability to do so.</a:t>
            </a:r>
            <a:endParaRPr lang="en-US" dirty="0" smtClean="0"/>
          </a:p>
          <a:p>
            <a:endParaRPr lang="en-US" dirty="0"/>
          </a:p>
        </p:txBody>
      </p:sp>
      <p:sp>
        <p:nvSpPr>
          <p:cNvPr id="4" name="Slide Number Placeholder 3"/>
          <p:cNvSpPr>
            <a:spLocks noGrp="1"/>
          </p:cNvSpPr>
          <p:nvPr>
            <p:ph type="sldNum" sz="quarter" idx="10"/>
          </p:nvPr>
        </p:nvSpPr>
        <p:spPr/>
        <p:txBody>
          <a:bodyPr/>
          <a:lstStyle/>
          <a:p>
            <a:fld id="{71FD1A95-391F-4ED2-82EC-857EBA3C3957}" type="slidenum">
              <a:rPr lang="en-US" smtClean="0"/>
              <a:t>13</a:t>
            </a:fld>
            <a:endParaRPr lang="en-US"/>
          </a:p>
        </p:txBody>
      </p:sp>
    </p:spTree>
    <p:extLst>
      <p:ext uri="{BB962C8B-B14F-4D97-AF65-F5344CB8AC3E}">
        <p14:creationId xmlns:p14="http://schemas.microsoft.com/office/powerpoint/2010/main" val="170117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r>
              <a:rPr lang="en-US" dirty="0" smtClean="0"/>
              <a:t>Time: 1:00</a:t>
            </a:r>
          </a:p>
          <a:p>
            <a:pPr eaLnBrk="1" hangingPunct="1"/>
            <a:r>
              <a:rPr lang="en-US" dirty="0" smtClean="0"/>
              <a:t>Materials: none</a:t>
            </a:r>
          </a:p>
          <a:p>
            <a:pPr eaLnBrk="1" hangingPunct="1"/>
            <a:r>
              <a:rPr lang="en-US" dirty="0" smtClean="0"/>
              <a:t>Notes: this is a simple</a:t>
            </a:r>
            <a:r>
              <a:rPr lang="en-US" baseline="0" dirty="0" smtClean="0"/>
              <a:t> explanation of their test day.</a:t>
            </a:r>
            <a:endParaRPr lang="en-US" dirty="0" smtClean="0"/>
          </a:p>
          <a:p>
            <a:pPr eaLnBrk="1" hangingPunct="1"/>
            <a:r>
              <a:rPr lang="en-US" dirty="0" smtClean="0"/>
              <a:t> </a:t>
            </a:r>
          </a:p>
        </p:txBody>
      </p:sp>
      <p:sp>
        <p:nvSpPr>
          <p:cNvPr id="65540" name="Slide Number Placeholder 3"/>
          <p:cNvSpPr>
            <a:spLocks noGrp="1"/>
          </p:cNvSpPr>
          <p:nvPr>
            <p:ph type="sldNum" sz="quarter" idx="5"/>
          </p:nvPr>
        </p:nvSpPr>
        <p:spPr>
          <a:noFill/>
        </p:spPr>
        <p:txBody>
          <a:bodyPr/>
          <a:lstStyle/>
          <a:p>
            <a:fld id="{6341895E-73F8-432D-A09F-D22E11E4511F}" type="slidenum">
              <a:rPr lang="en-US" smtClean="0"/>
              <a:pPr/>
              <a:t>14</a:t>
            </a:fld>
            <a:endParaRPr lang="en-US" smtClean="0"/>
          </a:p>
        </p:txBody>
      </p:sp>
    </p:spTree>
    <p:extLst>
      <p:ext uri="{BB962C8B-B14F-4D97-AF65-F5344CB8AC3E}">
        <p14:creationId xmlns:p14="http://schemas.microsoft.com/office/powerpoint/2010/main" val="316092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dirty="0" smtClean="0"/>
              <a:t>Time: 1:00</a:t>
            </a:r>
          </a:p>
          <a:p>
            <a:pPr eaLnBrk="1" hangingPunct="1"/>
            <a:r>
              <a:rPr lang="en-US" dirty="0" smtClean="0"/>
              <a:t>Materials: none</a:t>
            </a:r>
          </a:p>
          <a:p>
            <a:pPr eaLnBrk="1" hangingPunct="1"/>
            <a:r>
              <a:rPr lang="en-US" dirty="0" smtClean="0"/>
              <a:t>Notes: Add other information</a:t>
            </a:r>
            <a:r>
              <a:rPr lang="en-US" baseline="0" dirty="0" smtClean="0"/>
              <a:t> from your own experience.</a:t>
            </a:r>
            <a:endParaRPr lang="en-US" dirty="0" smtClean="0"/>
          </a:p>
          <a:p>
            <a:endParaRPr lang="en-US" dirty="0" smtClean="0"/>
          </a:p>
        </p:txBody>
      </p:sp>
    </p:spTree>
    <p:extLst>
      <p:ext uri="{BB962C8B-B14F-4D97-AF65-F5344CB8AC3E}">
        <p14:creationId xmlns:p14="http://schemas.microsoft.com/office/powerpoint/2010/main" val="97519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r>
              <a:rPr lang="en-US" dirty="0" smtClean="0"/>
              <a:t>Time: 2:00</a:t>
            </a:r>
          </a:p>
          <a:p>
            <a:pPr eaLnBrk="1" hangingPunct="1"/>
            <a:r>
              <a:rPr lang="en-US" dirty="0" smtClean="0"/>
              <a:t>Materials: none</a:t>
            </a:r>
          </a:p>
          <a:p>
            <a:pPr eaLnBrk="1" hangingPunct="1"/>
            <a:r>
              <a:rPr lang="en-US" dirty="0" smtClean="0"/>
              <a:t>Notes: see slide</a:t>
            </a:r>
          </a:p>
          <a:p>
            <a:pPr eaLnBrk="1" hangingPunct="1"/>
            <a:endParaRPr lang="en-US" dirty="0" smtClean="0"/>
          </a:p>
        </p:txBody>
      </p:sp>
      <p:sp>
        <p:nvSpPr>
          <p:cNvPr id="58372" name="Slide Number Placeholder 3"/>
          <p:cNvSpPr>
            <a:spLocks noGrp="1"/>
          </p:cNvSpPr>
          <p:nvPr>
            <p:ph type="sldNum" sz="quarter" idx="5"/>
          </p:nvPr>
        </p:nvSpPr>
        <p:spPr>
          <a:noFill/>
        </p:spPr>
        <p:txBody>
          <a:bodyPr/>
          <a:lstStyle/>
          <a:p>
            <a:fld id="{DCDB50CB-6976-4D6A-93D8-608CF4D340B9}" type="slidenum">
              <a:rPr lang="en-US" smtClean="0"/>
              <a:pPr/>
              <a:t>16</a:t>
            </a:fld>
            <a:endParaRPr lang="en-US" smtClean="0"/>
          </a:p>
        </p:txBody>
      </p:sp>
    </p:spTree>
    <p:extLst>
      <p:ext uri="{BB962C8B-B14F-4D97-AF65-F5344CB8AC3E}">
        <p14:creationId xmlns:p14="http://schemas.microsoft.com/office/powerpoint/2010/main" val="89618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en-US" dirty="0" smtClean="0"/>
              <a:t>Time: 1:00</a:t>
            </a:r>
          </a:p>
          <a:p>
            <a:pPr eaLnBrk="1" hangingPunct="1"/>
            <a:r>
              <a:rPr lang="en-US" dirty="0" smtClean="0"/>
              <a:t>Materials: none</a:t>
            </a:r>
          </a:p>
          <a:p>
            <a:pPr eaLnBrk="1" hangingPunct="1"/>
            <a:r>
              <a:rPr lang="en-US" dirty="0" smtClean="0"/>
              <a:t>Notes:</a:t>
            </a:r>
            <a:r>
              <a:rPr lang="en-US" baseline="0" dirty="0" smtClean="0"/>
              <a:t> t</a:t>
            </a:r>
            <a:r>
              <a:rPr lang="en-US" dirty="0" smtClean="0"/>
              <a:t>his information is not yet on the NB</a:t>
            </a:r>
            <a:r>
              <a:rPr lang="en-US" baseline="0" dirty="0" smtClean="0"/>
              <a:t> website</a:t>
            </a:r>
            <a:endParaRPr lang="en-US" dirty="0" smtClean="0"/>
          </a:p>
        </p:txBody>
      </p:sp>
      <p:sp>
        <p:nvSpPr>
          <p:cNvPr id="57348" name="Slide Number Placeholder 3"/>
          <p:cNvSpPr>
            <a:spLocks noGrp="1"/>
          </p:cNvSpPr>
          <p:nvPr>
            <p:ph type="sldNum" sz="quarter" idx="5"/>
          </p:nvPr>
        </p:nvSpPr>
        <p:spPr>
          <a:noFill/>
        </p:spPr>
        <p:txBody>
          <a:bodyPr/>
          <a:lstStyle/>
          <a:p>
            <a:fld id="{B3D84677-4157-4D11-BA94-D971F3705E63}" type="slidenum">
              <a:rPr lang="en-US" smtClean="0"/>
              <a:pPr/>
              <a:t>17</a:t>
            </a:fld>
            <a:endParaRPr lang="en-US" smtClean="0"/>
          </a:p>
        </p:txBody>
      </p:sp>
    </p:spTree>
    <p:extLst>
      <p:ext uri="{BB962C8B-B14F-4D97-AF65-F5344CB8AC3E}">
        <p14:creationId xmlns:p14="http://schemas.microsoft.com/office/powerpoint/2010/main" val="381439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dirty="0" smtClean="0"/>
              <a:t>Time: 1:00</a:t>
            </a:r>
          </a:p>
          <a:p>
            <a:pPr eaLnBrk="1" hangingPunct="1"/>
            <a:r>
              <a:rPr lang="en-US" dirty="0" smtClean="0"/>
              <a:t>Materials: none</a:t>
            </a:r>
          </a:p>
          <a:p>
            <a:pPr eaLnBrk="1" hangingPunct="1"/>
            <a:r>
              <a:rPr lang="en-US" dirty="0" smtClean="0"/>
              <a:t>Notes: see slide; add personal information if possible</a:t>
            </a:r>
          </a:p>
          <a:p>
            <a:pPr eaLnBrk="1" hangingPunct="1"/>
            <a:endParaRPr lang="en-US" dirty="0" smtClean="0"/>
          </a:p>
        </p:txBody>
      </p:sp>
      <p:sp>
        <p:nvSpPr>
          <p:cNvPr id="60420" name="Slide Number Placeholder 3"/>
          <p:cNvSpPr>
            <a:spLocks noGrp="1"/>
          </p:cNvSpPr>
          <p:nvPr>
            <p:ph type="sldNum" sz="quarter" idx="5"/>
          </p:nvPr>
        </p:nvSpPr>
        <p:spPr>
          <a:noFill/>
        </p:spPr>
        <p:txBody>
          <a:bodyPr/>
          <a:lstStyle/>
          <a:p>
            <a:fld id="{95B8DF56-70A6-4296-A831-912C1BFBBEBA}" type="slidenum">
              <a:rPr lang="en-US" smtClean="0"/>
              <a:pPr/>
              <a:t>18</a:t>
            </a:fld>
            <a:endParaRPr lang="en-US" smtClean="0"/>
          </a:p>
        </p:txBody>
      </p:sp>
    </p:spTree>
    <p:extLst>
      <p:ext uri="{BB962C8B-B14F-4D97-AF65-F5344CB8AC3E}">
        <p14:creationId xmlns:p14="http://schemas.microsoft.com/office/powerpoint/2010/main" val="94182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dirty="0" smtClean="0"/>
              <a:t>Time: 1:00</a:t>
            </a:r>
          </a:p>
          <a:p>
            <a:pPr eaLnBrk="1" hangingPunct="1"/>
            <a:r>
              <a:rPr lang="en-US" dirty="0" smtClean="0"/>
              <a:t>Materials: none</a:t>
            </a:r>
          </a:p>
          <a:p>
            <a:pPr eaLnBrk="1" hangingPunct="1"/>
            <a:r>
              <a:rPr lang="en-US" dirty="0" smtClean="0"/>
              <a:t>Notes: Remind them to consult the</a:t>
            </a:r>
            <a:r>
              <a:rPr lang="en-US" baseline="0" dirty="0" smtClean="0"/>
              <a:t> website and their Component 1 instructions for current information.</a:t>
            </a:r>
            <a:endParaRPr lang="en-US" dirty="0" smtClean="0"/>
          </a:p>
          <a:p>
            <a:pPr eaLnBrk="1" hangingPunct="1"/>
            <a:endParaRPr lang="en-US" dirty="0" smtClean="0"/>
          </a:p>
        </p:txBody>
      </p:sp>
      <p:sp>
        <p:nvSpPr>
          <p:cNvPr id="61444" name="Slide Number Placeholder 3"/>
          <p:cNvSpPr>
            <a:spLocks noGrp="1"/>
          </p:cNvSpPr>
          <p:nvPr>
            <p:ph type="sldNum" sz="quarter" idx="5"/>
          </p:nvPr>
        </p:nvSpPr>
        <p:spPr>
          <a:noFill/>
        </p:spPr>
        <p:txBody>
          <a:bodyPr/>
          <a:lstStyle/>
          <a:p>
            <a:fld id="{2D906AF6-6709-4B9B-BF79-91FB2831AD27}" type="slidenum">
              <a:rPr lang="en-US" smtClean="0"/>
              <a:pPr/>
              <a:t>19</a:t>
            </a:fld>
            <a:endParaRPr lang="en-US" smtClean="0"/>
          </a:p>
        </p:txBody>
      </p:sp>
    </p:spTree>
    <p:extLst>
      <p:ext uri="{BB962C8B-B14F-4D97-AF65-F5344CB8AC3E}">
        <p14:creationId xmlns:p14="http://schemas.microsoft.com/office/powerpoint/2010/main" val="3521270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dirty="0" smtClean="0"/>
              <a:t>Time: 1:00</a:t>
            </a:r>
          </a:p>
          <a:p>
            <a:pPr eaLnBrk="1" hangingPunct="1"/>
            <a:r>
              <a:rPr lang="en-US" dirty="0" smtClean="0"/>
              <a:t>Materials: none </a:t>
            </a:r>
          </a:p>
          <a:p>
            <a:pPr eaLnBrk="1" hangingPunct="1"/>
            <a:r>
              <a:rPr lang="en-US" dirty="0" smtClean="0"/>
              <a:t>Notes: Be sure to address</a:t>
            </a:r>
            <a:r>
              <a:rPr lang="en-US" baseline="0" dirty="0" smtClean="0"/>
              <a:t> the seriousness of sharing questions – can lose opportunity to pursue NB</a:t>
            </a:r>
          </a:p>
          <a:p>
            <a:pPr eaLnBrk="1" hangingPunct="1"/>
            <a:endParaRPr lang="en-US" dirty="0" smtClean="0"/>
          </a:p>
        </p:txBody>
      </p:sp>
      <p:sp>
        <p:nvSpPr>
          <p:cNvPr id="64516" name="Slide Number Placeholder 3"/>
          <p:cNvSpPr>
            <a:spLocks noGrp="1"/>
          </p:cNvSpPr>
          <p:nvPr>
            <p:ph type="sldNum" sz="quarter" idx="5"/>
          </p:nvPr>
        </p:nvSpPr>
        <p:spPr>
          <a:noFill/>
        </p:spPr>
        <p:txBody>
          <a:bodyPr/>
          <a:lstStyle/>
          <a:p>
            <a:fld id="{83E082F4-E17E-4018-AD42-8EDD5BF6098A}" type="slidenum">
              <a:rPr lang="en-US" smtClean="0"/>
              <a:pPr/>
              <a:t>20</a:t>
            </a:fld>
            <a:endParaRPr lang="en-US" smtClean="0"/>
          </a:p>
        </p:txBody>
      </p:sp>
    </p:spTree>
    <p:extLst>
      <p:ext uri="{BB962C8B-B14F-4D97-AF65-F5344CB8AC3E}">
        <p14:creationId xmlns:p14="http://schemas.microsoft.com/office/powerpoint/2010/main" val="379938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Time: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Materials: none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Notes: This is simply an explanation of the two parts of the assessment.</a:t>
            </a:r>
          </a:p>
          <a:p>
            <a:pPr eaLnBrk="1" hangingPunct="1"/>
            <a:endParaRPr lang="en-US" dirty="0" smtClean="0"/>
          </a:p>
        </p:txBody>
      </p:sp>
      <p:sp>
        <p:nvSpPr>
          <p:cNvPr id="55300" name="Slide Number Placeholder 3"/>
          <p:cNvSpPr>
            <a:spLocks noGrp="1"/>
          </p:cNvSpPr>
          <p:nvPr>
            <p:ph type="sldNum" sz="quarter" idx="5"/>
          </p:nvPr>
        </p:nvSpPr>
        <p:spPr>
          <a:noFill/>
        </p:spPr>
        <p:txBody>
          <a:bodyPr/>
          <a:lstStyle/>
          <a:p>
            <a:fld id="{5B6310B7-24D4-4E76-B3EE-693860B35FCD}" type="slidenum">
              <a:rPr lang="en-US" smtClean="0"/>
              <a:pPr/>
              <a:t>3</a:t>
            </a:fld>
            <a:endParaRPr lang="en-US" smtClean="0"/>
          </a:p>
        </p:txBody>
      </p:sp>
    </p:spTree>
    <p:extLst>
      <p:ext uri="{BB962C8B-B14F-4D97-AF65-F5344CB8AC3E}">
        <p14:creationId xmlns:p14="http://schemas.microsoft.com/office/powerpoint/2010/main" val="172716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Time: 1:00</a:t>
            </a:r>
          </a:p>
          <a:p>
            <a:pPr eaLnBrk="1" hangingPunct="1"/>
            <a:r>
              <a:rPr lang="en-US" dirty="0" smtClean="0"/>
              <a:t>Materials: none</a:t>
            </a:r>
          </a:p>
          <a:p>
            <a:pPr eaLnBrk="1" hangingPunct="1"/>
            <a:r>
              <a:rPr lang="en-US" dirty="0" smtClean="0"/>
              <a:t>Notes: Still TBD; music presentation and World Language</a:t>
            </a:r>
            <a:r>
              <a:rPr lang="en-US" baseline="0" dirty="0" smtClean="0"/>
              <a:t> </a:t>
            </a:r>
            <a:r>
              <a:rPr lang="en-US" dirty="0" smtClean="0"/>
              <a:t> is still being worked on; paper and pencil?; encourage candidates to find out about their own cert</a:t>
            </a:r>
            <a:endParaRPr lang="en-US" dirty="0"/>
          </a:p>
        </p:txBody>
      </p:sp>
      <p:sp>
        <p:nvSpPr>
          <p:cNvPr id="4" name="Slide Number Placeholder 3"/>
          <p:cNvSpPr>
            <a:spLocks noGrp="1"/>
          </p:cNvSpPr>
          <p:nvPr>
            <p:ph type="sldNum" sz="quarter" idx="10"/>
          </p:nvPr>
        </p:nvSpPr>
        <p:spPr/>
        <p:txBody>
          <a:bodyPr/>
          <a:lstStyle/>
          <a:p>
            <a:pPr>
              <a:defRPr/>
            </a:pPr>
            <a:fld id="{55B79B5C-D714-4E20-85C3-2B135D42E8E8}" type="slidenum">
              <a:rPr lang="en-US" smtClean="0"/>
              <a:pPr>
                <a:defRPr/>
              </a:pPr>
              <a:t>21</a:t>
            </a:fld>
            <a:endParaRPr lang="en-US"/>
          </a:p>
        </p:txBody>
      </p:sp>
    </p:spTree>
    <p:extLst>
      <p:ext uri="{BB962C8B-B14F-4D97-AF65-F5344CB8AC3E}">
        <p14:creationId xmlns:p14="http://schemas.microsoft.com/office/powerpoint/2010/main" val="1349912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Time: 1:00</a:t>
            </a:r>
          </a:p>
          <a:p>
            <a:pPr eaLnBrk="1" hangingPunct="1"/>
            <a:r>
              <a:rPr lang="en-US" dirty="0" smtClean="0"/>
              <a:t>Materials: none</a:t>
            </a:r>
          </a:p>
          <a:p>
            <a:pPr eaLnBrk="1" hangingPunct="1"/>
            <a:r>
              <a:rPr lang="en-US" dirty="0" smtClean="0"/>
              <a:t>Notes: This is basically a disclaimer; we don’t want to be responsible for changes made by the NB. Candidates are ultimately responsible for knowing the current information posted on the NB website. </a:t>
            </a:r>
          </a:p>
          <a:p>
            <a:endParaRPr lang="en-US" dirty="0"/>
          </a:p>
        </p:txBody>
      </p:sp>
      <p:sp>
        <p:nvSpPr>
          <p:cNvPr id="4" name="Slide Number Placeholder 3"/>
          <p:cNvSpPr>
            <a:spLocks noGrp="1"/>
          </p:cNvSpPr>
          <p:nvPr>
            <p:ph type="sldNum" sz="quarter" idx="10"/>
          </p:nvPr>
        </p:nvSpPr>
        <p:spPr/>
        <p:txBody>
          <a:bodyPr/>
          <a:lstStyle/>
          <a:p>
            <a:pPr>
              <a:defRPr/>
            </a:pPr>
            <a:fld id="{55B79B5C-D714-4E20-85C3-2B135D42E8E8}" type="slidenum">
              <a:rPr lang="en-US" smtClean="0"/>
              <a:pPr>
                <a:defRPr/>
              </a:pPr>
              <a:t>22</a:t>
            </a:fld>
            <a:endParaRPr lang="en-US"/>
          </a:p>
        </p:txBody>
      </p:sp>
    </p:spTree>
    <p:extLst>
      <p:ext uri="{BB962C8B-B14F-4D97-AF65-F5344CB8AC3E}">
        <p14:creationId xmlns:p14="http://schemas.microsoft.com/office/powerpoint/2010/main" val="234677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Time: 4:00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Materials: none</a:t>
            </a:r>
          </a:p>
          <a:p>
            <a:pPr>
              <a:spcBef>
                <a:spcPct val="30000"/>
              </a:spcBef>
            </a:pPr>
            <a:r>
              <a:rPr lang="en-US" dirty="0" smtClean="0"/>
              <a:t>Notes:</a:t>
            </a:r>
          </a:p>
          <a:p>
            <a:pPr>
              <a:spcBef>
                <a:spcPct val="30000"/>
              </a:spcBef>
            </a:pPr>
            <a:r>
              <a:rPr lang="en-US" dirty="0" smtClean="0"/>
              <a:t>There</a:t>
            </a:r>
            <a:r>
              <a:rPr lang="en-US" baseline="0" dirty="0" smtClean="0"/>
              <a:t> </a:t>
            </a:r>
            <a:r>
              <a:rPr lang="en-US" dirty="0" smtClean="0"/>
              <a:t>are three score requirements in order to achieve National Board Certification. They are</a:t>
            </a:r>
          </a:p>
          <a:p>
            <a:pPr>
              <a:spcBef>
                <a:spcPct val="30000"/>
              </a:spcBef>
            </a:pPr>
            <a:r>
              <a:rPr lang="en-US" dirty="0" smtClean="0"/>
              <a:t>--</a:t>
            </a:r>
            <a:r>
              <a:rPr lang="en-US" baseline="0" dirty="0" smtClean="0"/>
              <a:t> </a:t>
            </a:r>
            <a:r>
              <a:rPr lang="en-US" dirty="0" smtClean="0"/>
              <a:t>Assessment center section average score of at least 1.75 – The unweighted average score of</a:t>
            </a:r>
          </a:p>
          <a:p>
            <a:pPr>
              <a:spcBef>
                <a:spcPct val="30000"/>
              </a:spcBef>
            </a:pPr>
            <a:r>
              <a:rPr lang="en-US" dirty="0" smtClean="0"/>
              <a:t>the three constructed response items raw rubric scores and the selected response item section</a:t>
            </a:r>
          </a:p>
          <a:p>
            <a:pPr>
              <a:spcBef>
                <a:spcPct val="30000"/>
              </a:spcBef>
            </a:pPr>
            <a:r>
              <a:rPr lang="en-US" dirty="0" smtClean="0"/>
              <a:t>converted score must be at or above 1.75.</a:t>
            </a:r>
          </a:p>
          <a:p>
            <a:pPr>
              <a:spcBef>
                <a:spcPct val="30000"/>
              </a:spcBef>
            </a:pPr>
            <a:r>
              <a:rPr lang="en-US" dirty="0" smtClean="0"/>
              <a:t>--</a:t>
            </a:r>
            <a:r>
              <a:rPr lang="en-US" baseline="0" dirty="0" smtClean="0"/>
              <a:t> </a:t>
            </a:r>
            <a:r>
              <a:rPr lang="en-US" dirty="0" smtClean="0"/>
              <a:t>Portfolio section average score of at least 1.75 – The unweighted average score of the</a:t>
            </a:r>
          </a:p>
          <a:p>
            <a:pPr>
              <a:spcBef>
                <a:spcPct val="30000"/>
              </a:spcBef>
            </a:pPr>
            <a:r>
              <a:rPr lang="en-US" dirty="0" smtClean="0"/>
              <a:t>three portfolio component raw rubric scores must be at or above 1.75.</a:t>
            </a:r>
          </a:p>
          <a:p>
            <a:pPr>
              <a:spcBef>
                <a:spcPct val="30000"/>
              </a:spcBef>
            </a:pPr>
            <a:r>
              <a:rPr lang="en-US" dirty="0" smtClean="0"/>
              <a:t>--</a:t>
            </a:r>
            <a:r>
              <a:rPr lang="en-US" baseline="0" dirty="0" smtClean="0"/>
              <a:t> </a:t>
            </a:r>
            <a:r>
              <a:rPr lang="en-US" dirty="0" smtClean="0"/>
              <a:t>Total weighted scaled score at or above the cut score - To be determined in 2017 after</a:t>
            </a:r>
          </a:p>
          <a:p>
            <a:pPr>
              <a:spcBef>
                <a:spcPct val="30000"/>
              </a:spcBef>
            </a:pPr>
            <a:r>
              <a:rPr lang="en-US" dirty="0" smtClean="0"/>
              <a:t>standard setting.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kept CRE rather than SRI.  Both are used on NB documents, but CRE is used much more frequently.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Candidates may be a bit overwhelmed at this point, so help candidates understand that this process is about growing and learning.  If they don’t know everything, it’s okay.</a:t>
            </a:r>
          </a:p>
          <a:p>
            <a:pPr marL="171450" indent="-171450">
              <a:buFont typeface="Arial" panose="020B0604020202020204" pitchFamily="34" charset="0"/>
              <a:buChar char="•"/>
            </a:pPr>
            <a:r>
              <a:rPr lang="en-US" dirty="0" smtClean="0"/>
              <a:t>Return to depth of knowledge – now how do you feel about having to write about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1FD1A95-391F-4ED2-82EC-857EBA3C3957}" type="slidenum">
              <a:rPr lang="en-US" smtClean="0"/>
              <a:t>4</a:t>
            </a:fld>
            <a:endParaRPr lang="en-US"/>
          </a:p>
        </p:txBody>
      </p:sp>
    </p:spTree>
    <p:extLst>
      <p:ext uri="{BB962C8B-B14F-4D97-AF65-F5344CB8AC3E}">
        <p14:creationId xmlns:p14="http://schemas.microsoft.com/office/powerpoint/2010/main" val="81405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Time: 6:00 (1:00 to find materials, 5:00 to answer the 5 questions)</a:t>
            </a:r>
          </a:p>
          <a:p>
            <a:pPr eaLnBrk="1" hangingPunct="1"/>
            <a:r>
              <a:rPr lang="en-US" dirty="0" smtClean="0"/>
              <a:t>Materials: Component 1 materials, something to write on.</a:t>
            </a:r>
          </a:p>
          <a:p>
            <a:pPr eaLnBrk="1" hangingPunct="1"/>
            <a:r>
              <a:rPr lang="en-US" dirty="0" smtClean="0"/>
              <a:t>Notes: Some candidates may have already discovered and answered these questions;</a:t>
            </a:r>
            <a:r>
              <a:rPr lang="en-US" baseline="0" dirty="0" smtClean="0"/>
              <a:t> if so, they can just sit this one out.</a:t>
            </a:r>
            <a:endParaRPr lang="en-US" dirty="0" smtClean="0"/>
          </a:p>
        </p:txBody>
      </p:sp>
      <p:sp>
        <p:nvSpPr>
          <p:cNvPr id="4" name="Slide Number Placeholder 3"/>
          <p:cNvSpPr>
            <a:spLocks noGrp="1"/>
          </p:cNvSpPr>
          <p:nvPr>
            <p:ph type="sldNum" sz="quarter" idx="10"/>
          </p:nvPr>
        </p:nvSpPr>
        <p:spPr/>
        <p:txBody>
          <a:bodyPr/>
          <a:lstStyle/>
          <a:p>
            <a:fld id="{71FD1A95-391F-4ED2-82EC-857EBA3C3957}" type="slidenum">
              <a:rPr lang="en-US" smtClean="0"/>
              <a:t>5</a:t>
            </a:fld>
            <a:endParaRPr lang="en-US"/>
          </a:p>
        </p:txBody>
      </p:sp>
    </p:spTree>
    <p:extLst>
      <p:ext uri="{BB962C8B-B14F-4D97-AF65-F5344CB8AC3E}">
        <p14:creationId xmlns:p14="http://schemas.microsoft.com/office/powerpoint/2010/main" val="239063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 minute</a:t>
            </a:r>
          </a:p>
          <a:p>
            <a:r>
              <a:rPr lang="en-US" dirty="0" smtClean="0"/>
              <a:t>Material:  None</a:t>
            </a:r>
          </a:p>
          <a:p>
            <a:r>
              <a:rPr lang="en-US" dirty="0" smtClean="0"/>
              <a:t>Notes:  There is nothing scientific about this data; it’s presented merely as a way to crystalize the idea that multiple-choice questions become easier and easier the more you study for them. Candidates</a:t>
            </a:r>
            <a:r>
              <a:rPr lang="en-US" baseline="0" dirty="0" smtClean="0"/>
              <a:t> need to understand that this is a hard test, it’s an important test, but it’s a test they can study for.</a:t>
            </a:r>
            <a:endParaRPr lang="en-US" dirty="0"/>
          </a:p>
        </p:txBody>
      </p:sp>
      <p:sp>
        <p:nvSpPr>
          <p:cNvPr id="4" name="Slide Number Placeholder 3"/>
          <p:cNvSpPr>
            <a:spLocks noGrp="1"/>
          </p:cNvSpPr>
          <p:nvPr>
            <p:ph type="sldNum" sz="quarter" idx="10"/>
          </p:nvPr>
        </p:nvSpPr>
        <p:spPr/>
        <p:txBody>
          <a:bodyPr/>
          <a:lstStyle/>
          <a:p>
            <a:fld id="{6A09888F-641D-BF49-BC6B-72C1667A0BDF}" type="slidenum">
              <a:rPr lang="en-US" smtClean="0"/>
              <a:t>6</a:t>
            </a:fld>
            <a:endParaRPr lang="en-US"/>
          </a:p>
        </p:txBody>
      </p:sp>
    </p:spTree>
    <p:extLst>
      <p:ext uri="{BB962C8B-B14F-4D97-AF65-F5344CB8AC3E}">
        <p14:creationId xmlns:p14="http://schemas.microsoft.com/office/powerpoint/2010/main" val="3989056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t>Time: 25:00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Materials: The set of CREs found in the Component 1 directions,</a:t>
            </a:r>
            <a:r>
              <a:rPr lang="en-US" baseline="0" dirty="0" smtClean="0"/>
              <a:t> along with the </a:t>
            </a:r>
            <a:r>
              <a:rPr lang="en-US" dirty="0" smtClean="0"/>
              <a:t>Scoring Rubrics</a:t>
            </a:r>
            <a:r>
              <a:rPr lang="en-US" baseline="0" dirty="0" smtClean="0"/>
              <a:t> for each Exercise that follow each of the three sample exercises.  </a:t>
            </a:r>
          </a:p>
          <a:p>
            <a:pPr eaLnBrk="1" hangingPunct="1"/>
            <a:r>
              <a:rPr lang="en-US" dirty="0" smtClean="0"/>
              <a:t>Notes:</a:t>
            </a:r>
            <a:r>
              <a:rPr lang="en-US" baseline="0" dirty="0" smtClean="0"/>
              <a:t> We have kept CRE rather than CRI.  Both are used on NB documents, but CRE is used much more frequently.</a:t>
            </a:r>
          </a:p>
          <a:p>
            <a:pPr eaLnBrk="1" hangingPunct="1"/>
            <a:endParaRPr lang="en-US" baseline="0" dirty="0" smtClean="0"/>
          </a:p>
          <a:p>
            <a:pPr eaLnBrk="1" hangingPunct="1"/>
            <a:r>
              <a:rPr lang="en-US" baseline="0" dirty="0" smtClean="0"/>
              <a:t>Give candidates 20-25 minutes to compose a response to one of their Constructed Response Exercises. They may want to chose the same exercise as everyone in their like-cert group.  Then, have candidates file this response away for now. We will revisit and reflect on it later.</a:t>
            </a:r>
            <a:endParaRPr lang="en-US" dirty="0" smtClean="0"/>
          </a:p>
        </p:txBody>
      </p:sp>
      <p:sp>
        <p:nvSpPr>
          <p:cNvPr id="76804" name="Slide Number Placeholder 3"/>
          <p:cNvSpPr>
            <a:spLocks noGrp="1"/>
          </p:cNvSpPr>
          <p:nvPr>
            <p:ph type="sldNum" sz="quarter" idx="5"/>
          </p:nvPr>
        </p:nvSpPr>
        <p:spPr>
          <a:noFill/>
        </p:spPr>
        <p:txBody>
          <a:bodyPr/>
          <a:lstStyle/>
          <a:p>
            <a:fld id="{DFFED7C7-140A-4BA0-BAFC-3B21325F7511}" type="slidenum">
              <a:rPr lang="en-US" smtClean="0"/>
              <a:pPr/>
              <a:t>7</a:t>
            </a:fld>
            <a:endParaRPr lang="en-US" dirty="0" smtClean="0"/>
          </a:p>
        </p:txBody>
      </p:sp>
    </p:spTree>
    <p:extLst>
      <p:ext uri="{BB962C8B-B14F-4D97-AF65-F5344CB8AC3E}">
        <p14:creationId xmlns:p14="http://schemas.microsoft.com/office/powerpoint/2010/main" val="11094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Time: 12:00</a:t>
            </a:r>
          </a:p>
          <a:p>
            <a:pPr eaLnBrk="1" hangingPunct="1"/>
            <a:r>
              <a:rPr lang="en-US" dirty="0" smtClean="0"/>
              <a:t>Materials: none</a:t>
            </a:r>
          </a:p>
          <a:p>
            <a:pPr eaLnBrk="1" hangingPunct="1"/>
            <a:r>
              <a:rPr lang="en-US" dirty="0" smtClean="0"/>
              <a:t>Notes: This is a chance for candidates to discuss with a partner how they learn. They idea is to articulate</a:t>
            </a:r>
            <a:r>
              <a:rPr lang="en-US" baseline="0" dirty="0" smtClean="0"/>
              <a:t> how they function as a learner. </a:t>
            </a:r>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71FD1A95-391F-4ED2-82EC-857EBA3C3957}" type="slidenum">
              <a:rPr lang="en-US" smtClean="0"/>
              <a:t>8</a:t>
            </a:fld>
            <a:endParaRPr lang="en-US"/>
          </a:p>
        </p:txBody>
      </p:sp>
    </p:spTree>
    <p:extLst>
      <p:ext uri="{BB962C8B-B14F-4D97-AF65-F5344CB8AC3E}">
        <p14:creationId xmlns:p14="http://schemas.microsoft.com/office/powerpoint/2010/main" val="207402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Time: 2 minutes</a:t>
            </a:r>
          </a:p>
          <a:p>
            <a:pPr eaLnBrk="1" hangingPunct="1"/>
            <a:r>
              <a:rPr lang="en-US" dirty="0" smtClean="0"/>
              <a:t>Materials: none</a:t>
            </a:r>
          </a:p>
          <a:p>
            <a:pPr eaLnBrk="1" hangingPunct="1"/>
            <a:r>
              <a:rPr lang="en-US" dirty="0" smtClean="0"/>
              <a:t>Notes: this is simply a list of ideas successful</a:t>
            </a:r>
            <a:r>
              <a:rPr lang="en-US" baseline="0" dirty="0" smtClean="0"/>
              <a:t> candidates use to prepare for Component 1. Feel free to add other ideas during the discussion.</a:t>
            </a:r>
            <a:endParaRPr lang="en-US" dirty="0" smtClean="0"/>
          </a:p>
          <a:p>
            <a:r>
              <a:rPr lang="en-US" dirty="0" smtClean="0"/>
              <a:t>Determine or review your own learning styles</a:t>
            </a:r>
          </a:p>
          <a:p>
            <a:r>
              <a:rPr lang="en-US" dirty="0" smtClean="0"/>
              <a:t>Identify your strengths and weaknesses</a:t>
            </a:r>
          </a:p>
          <a:p>
            <a:r>
              <a:rPr lang="en-US" dirty="0" smtClean="0"/>
              <a:t>Determine resources you can use</a:t>
            </a:r>
          </a:p>
          <a:p>
            <a:endParaRPr lang="en-US" dirty="0" smtClean="0"/>
          </a:p>
          <a:p>
            <a:r>
              <a:rPr lang="en-US" dirty="0" smtClean="0"/>
              <a:t>(look at slide with resources later in the presentation)</a:t>
            </a:r>
          </a:p>
          <a:p>
            <a:endParaRPr lang="en-US" dirty="0"/>
          </a:p>
        </p:txBody>
      </p:sp>
      <p:sp>
        <p:nvSpPr>
          <p:cNvPr id="4" name="Slide Number Placeholder 3"/>
          <p:cNvSpPr>
            <a:spLocks noGrp="1"/>
          </p:cNvSpPr>
          <p:nvPr>
            <p:ph type="sldNum" sz="quarter" idx="10"/>
          </p:nvPr>
        </p:nvSpPr>
        <p:spPr/>
        <p:txBody>
          <a:bodyPr/>
          <a:lstStyle/>
          <a:p>
            <a:pPr>
              <a:defRPr/>
            </a:pPr>
            <a:fld id="{55B79B5C-D714-4E20-85C3-2B135D42E8E8}" type="slidenum">
              <a:rPr lang="en-US" smtClean="0"/>
              <a:pPr>
                <a:defRPr/>
              </a:pPr>
              <a:t>9</a:t>
            </a:fld>
            <a:endParaRPr lang="en-US"/>
          </a:p>
        </p:txBody>
      </p:sp>
    </p:spTree>
    <p:extLst>
      <p:ext uri="{BB962C8B-B14F-4D97-AF65-F5344CB8AC3E}">
        <p14:creationId xmlns:p14="http://schemas.microsoft.com/office/powerpoint/2010/main" val="178012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Time: 3:00</a:t>
            </a:r>
          </a:p>
          <a:p>
            <a:r>
              <a:rPr lang="en-US" sz="1200" kern="1200" dirty="0" smtClean="0">
                <a:solidFill>
                  <a:schemeClr val="tx1"/>
                </a:solidFill>
                <a:effectLst/>
                <a:latin typeface="+mn-lt"/>
                <a:ea typeface="+mn-ea"/>
                <a:cs typeface="+mn-cs"/>
              </a:rPr>
              <a:t>Materials: NB-provided table included with Component 1</a:t>
            </a:r>
          </a:p>
          <a:p>
            <a:r>
              <a:rPr lang="en-US" sz="1200" kern="1200" dirty="0" smtClean="0">
                <a:solidFill>
                  <a:schemeClr val="tx1"/>
                </a:solidFill>
                <a:effectLst/>
                <a:latin typeface="+mn-lt"/>
                <a:ea typeface="+mn-ea"/>
                <a:cs typeface="+mn-cs"/>
              </a:rPr>
              <a:t>Notes: Orient candidates to the information provided in this table. There’s an example</a:t>
            </a:r>
            <a:r>
              <a:rPr lang="en-US" sz="1200" kern="1200" baseline="0" dirty="0" smtClean="0">
                <a:solidFill>
                  <a:schemeClr val="tx1"/>
                </a:solidFill>
                <a:effectLst/>
                <a:latin typeface="+mn-lt"/>
                <a:ea typeface="+mn-ea"/>
                <a:cs typeface="+mn-cs"/>
              </a:rPr>
              <a:t> on the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5B79B5C-D714-4E20-85C3-2B135D42E8E8}" type="slidenum">
              <a:rPr lang="en-US" smtClean="0"/>
              <a:pPr>
                <a:defRPr/>
              </a:pPr>
              <a:t>10</a:t>
            </a:fld>
            <a:endParaRPr lang="en-US"/>
          </a:p>
        </p:txBody>
      </p:sp>
    </p:spTree>
    <p:extLst>
      <p:ext uri="{BB962C8B-B14F-4D97-AF65-F5344CB8AC3E}">
        <p14:creationId xmlns:p14="http://schemas.microsoft.com/office/powerpoint/2010/main" val="5778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1CFA3-30F2-4AEA-837F-8BC150B4C16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304693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1CFA3-30F2-4AEA-837F-8BC150B4C16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14001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1CFA3-30F2-4AEA-837F-8BC150B4C16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426970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0" y="19050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9050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622270C-8C28-8A4E-B66C-EA3CEF6D8FA6}" type="datetime1">
              <a:rPr lang="en-US" smtClean="0"/>
              <a:t>4/28/2017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2016 NEA Materials not for distribution or use without expressed permission of the NEA. Feedback on materials should be directed to Jim Meadows at: Jmeadows@washingtonea.org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10219-35F0-42BA-BEE4-733A3589AD45}" type="slidenum">
              <a:rPr lang="en-US"/>
              <a:pPr>
                <a:defRPr/>
              </a:pPr>
              <a:t>‹#›</a:t>
            </a:fld>
            <a:endParaRPr lang="en-US"/>
          </a:p>
        </p:txBody>
      </p:sp>
    </p:spTree>
    <p:extLst>
      <p:ext uri="{BB962C8B-B14F-4D97-AF65-F5344CB8AC3E}">
        <p14:creationId xmlns:p14="http://schemas.microsoft.com/office/powerpoint/2010/main" val="35387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1CFA3-30F2-4AEA-837F-8BC150B4C16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313842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1CFA3-30F2-4AEA-837F-8BC150B4C16C}"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7871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1CFA3-30F2-4AEA-837F-8BC150B4C16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33515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1CFA3-30F2-4AEA-837F-8BC150B4C16C}"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320791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1CFA3-30F2-4AEA-837F-8BC150B4C16C}"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387449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1CFA3-30F2-4AEA-837F-8BC150B4C16C}"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185582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1CFA3-30F2-4AEA-837F-8BC150B4C16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232006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1CFA3-30F2-4AEA-837F-8BC150B4C16C}"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3CA8D-AC70-4648-8963-27BC8F6A6751}" type="slidenum">
              <a:rPr lang="en-US" smtClean="0"/>
              <a:t>‹#›</a:t>
            </a:fld>
            <a:endParaRPr lang="en-US"/>
          </a:p>
        </p:txBody>
      </p:sp>
    </p:spTree>
    <p:extLst>
      <p:ext uri="{BB962C8B-B14F-4D97-AF65-F5344CB8AC3E}">
        <p14:creationId xmlns:p14="http://schemas.microsoft.com/office/powerpoint/2010/main" val="126002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1CFA3-30F2-4AEA-837F-8BC150B4C16C}" type="datetimeFigureOut">
              <a:rPr lang="en-US" smtClean="0"/>
              <a:t>4/28/2017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3CA8D-AC70-4648-8963-27BC8F6A6751}" type="slidenum">
              <a:rPr lang="en-US" smtClean="0"/>
              <a:t>‹#›</a:t>
            </a:fld>
            <a:endParaRPr lang="en-US"/>
          </a:p>
        </p:txBody>
      </p:sp>
    </p:spTree>
    <p:extLst>
      <p:ext uri="{BB962C8B-B14F-4D97-AF65-F5344CB8AC3E}">
        <p14:creationId xmlns:p14="http://schemas.microsoft.com/office/powerpoint/2010/main" val="387336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Component One</a:t>
            </a:r>
            <a:br>
              <a:rPr lang="en-US" dirty="0" smtClean="0"/>
            </a:br>
            <a:endParaRPr lang="en-US" dirty="0"/>
          </a:p>
        </p:txBody>
      </p:sp>
      <p:sp>
        <p:nvSpPr>
          <p:cNvPr id="3" name="Subtitle 2"/>
          <p:cNvSpPr>
            <a:spLocks noGrp="1"/>
          </p:cNvSpPr>
          <p:nvPr>
            <p:ph type="subTitle" idx="1"/>
          </p:nvPr>
        </p:nvSpPr>
        <p:spPr/>
        <p:txBody>
          <a:bodyPr/>
          <a:lstStyle/>
          <a:p>
            <a:r>
              <a:rPr lang="en-US" dirty="0" smtClean="0"/>
              <a:t>April 29, 2017</a:t>
            </a:r>
            <a:endParaRPr lang="en-US" dirty="0"/>
          </a:p>
        </p:txBody>
      </p:sp>
      <p:pic>
        <p:nvPicPr>
          <p:cNvPr id="4" name="Picture 3"/>
          <p:cNvPicPr>
            <a:picLocks noChangeAspect="1"/>
          </p:cNvPicPr>
          <p:nvPr/>
        </p:nvPicPr>
        <p:blipFill>
          <a:blip r:embed="rId2"/>
          <a:stretch>
            <a:fillRect/>
          </a:stretch>
        </p:blipFill>
        <p:spPr>
          <a:xfrm>
            <a:off x="5520456" y="2470959"/>
            <a:ext cx="1151087" cy="1085041"/>
          </a:xfrm>
          <a:prstGeom prst="rect">
            <a:avLst/>
          </a:prstGeom>
        </p:spPr>
      </p:pic>
    </p:spTree>
    <p:extLst>
      <p:ext uri="{BB962C8B-B14F-4D97-AF65-F5344CB8AC3E}">
        <p14:creationId xmlns:p14="http://schemas.microsoft.com/office/powerpoint/2010/main" val="28073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228600"/>
            <a:ext cx="8229600" cy="1143000"/>
          </a:xfrm>
          <a:solidFill>
            <a:srgbClr val="FFCDD6"/>
          </a:solidFill>
        </p:spPr>
        <p:txBody>
          <a:bodyPr/>
          <a:lstStyle/>
          <a:p>
            <a:r>
              <a:rPr lang="en-US" dirty="0" smtClean="0"/>
              <a:t>Selected Response Items</a:t>
            </a:r>
            <a:endParaRPr lang="en-US" dirty="0"/>
          </a:p>
        </p:txBody>
      </p:sp>
      <p:sp>
        <p:nvSpPr>
          <p:cNvPr id="2" name="Content Placeholder 1"/>
          <p:cNvSpPr>
            <a:spLocks noGrp="1"/>
          </p:cNvSpPr>
          <p:nvPr>
            <p:ph idx="1"/>
          </p:nvPr>
        </p:nvSpPr>
        <p:spPr/>
        <p:txBody>
          <a:bodyPr>
            <a:normAutofit/>
          </a:bodyPr>
          <a:lstStyle/>
          <a:p>
            <a:pPr marL="342900" lvl="1" indent="-342900"/>
            <a:r>
              <a:rPr lang="en-US" sz="3200" dirty="0">
                <a:solidFill>
                  <a:schemeClr val="accent1">
                    <a:lumMod val="75000"/>
                  </a:schemeClr>
                </a:solidFill>
              </a:rPr>
              <a:t>Examine the Standards Content Measured by Selected Response Items for your content area</a:t>
            </a:r>
          </a:p>
          <a:p>
            <a:r>
              <a:rPr lang="en-US" dirty="0" smtClean="0"/>
              <a:t>Notice that it contains bold headings and bulleted content topics for each heading.</a:t>
            </a:r>
          </a:p>
          <a:p>
            <a:r>
              <a:rPr lang="en-US" dirty="0" smtClean="0">
                <a:solidFill>
                  <a:srgbClr val="376092"/>
                </a:solidFill>
              </a:rPr>
              <a:t>It also lists the standards addressed.</a:t>
            </a:r>
          </a:p>
          <a:p>
            <a:r>
              <a:rPr lang="en-US" dirty="0" smtClean="0"/>
              <a:t>The % listed is a tool to let you know how many questions from each content heading to expect.</a:t>
            </a:r>
          </a:p>
          <a:p>
            <a:r>
              <a:rPr lang="en-US" dirty="0" smtClean="0">
                <a:solidFill>
                  <a:srgbClr val="376092"/>
                </a:solidFill>
              </a:rPr>
              <a:t>NOTE:  There is overlap in content between the SRIs and CREs.</a:t>
            </a:r>
            <a:endParaRPr lang="en-US" dirty="0">
              <a:solidFill>
                <a:srgbClr val="376092"/>
              </a:solidFill>
            </a:endParaRPr>
          </a:p>
        </p:txBody>
      </p:sp>
      <p:sp>
        <p:nvSpPr>
          <p:cNvPr id="4"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Tree>
    <p:extLst>
      <p:ext uri="{BB962C8B-B14F-4D97-AF65-F5344CB8AC3E}">
        <p14:creationId xmlns:p14="http://schemas.microsoft.com/office/powerpoint/2010/main" val="419445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65125"/>
            <a:ext cx="10566400" cy="854075"/>
          </a:xfrm>
          <a:solidFill>
            <a:srgbClr val="FFCDD6"/>
          </a:solidFill>
        </p:spPr>
        <p:txBody>
          <a:bodyPr/>
          <a:lstStyle/>
          <a:p>
            <a:r>
              <a:rPr lang="en-US" dirty="0" smtClean="0"/>
              <a:t>An EA/ELA Sample</a:t>
            </a:r>
            <a:endParaRPr lang="en-US" dirty="0"/>
          </a:p>
        </p:txBody>
      </p:sp>
      <p:pic>
        <p:nvPicPr>
          <p:cNvPr id="10" name="Content Placeholder 9"/>
          <p:cNvPicPr>
            <a:picLocks noGrp="1" noChangeAspect="1"/>
          </p:cNvPicPr>
          <p:nvPr>
            <p:ph idx="1"/>
          </p:nvPr>
        </p:nvPicPr>
        <p:blipFill>
          <a:blip r:embed="rId3"/>
          <a:srcRect t="11436" b="11436"/>
          <a:stretch>
            <a:fillRect/>
          </a:stretch>
        </p:blipFill>
        <p:spPr>
          <a:xfrm>
            <a:off x="1752601" y="1524001"/>
            <a:ext cx="8783821" cy="4830763"/>
          </a:xfrm>
        </p:spPr>
      </p:pic>
      <p:sp>
        <p:nvSpPr>
          <p:cNvPr id="11" name="TextBox 10"/>
          <p:cNvSpPr txBox="1"/>
          <p:nvPr/>
        </p:nvSpPr>
        <p:spPr>
          <a:xfrm>
            <a:off x="2362200" y="1219200"/>
            <a:ext cx="2590800" cy="369332"/>
          </a:xfrm>
          <a:prstGeom prst="rect">
            <a:avLst/>
          </a:prstGeom>
          <a:noFill/>
        </p:spPr>
        <p:txBody>
          <a:bodyPr wrap="square" rtlCol="0">
            <a:spAutoFit/>
          </a:bodyPr>
          <a:lstStyle/>
          <a:p>
            <a:r>
              <a:rPr lang="en-US" dirty="0">
                <a:solidFill>
                  <a:schemeClr val="tx2"/>
                </a:solidFill>
              </a:rPr>
              <a:t>Standards Measured</a:t>
            </a:r>
          </a:p>
        </p:txBody>
      </p:sp>
      <p:sp>
        <p:nvSpPr>
          <p:cNvPr id="12" name="TextBox 11"/>
          <p:cNvSpPr txBox="1"/>
          <p:nvPr/>
        </p:nvSpPr>
        <p:spPr>
          <a:xfrm>
            <a:off x="7696200" y="1219200"/>
            <a:ext cx="2362200" cy="369332"/>
          </a:xfrm>
          <a:prstGeom prst="rect">
            <a:avLst/>
          </a:prstGeom>
          <a:noFill/>
        </p:spPr>
        <p:txBody>
          <a:bodyPr wrap="square" rtlCol="0">
            <a:spAutoFit/>
          </a:bodyPr>
          <a:lstStyle/>
          <a:p>
            <a:r>
              <a:rPr lang="en-US" dirty="0">
                <a:solidFill>
                  <a:srgbClr val="1F497D"/>
                </a:solidFill>
              </a:rPr>
              <a:t>Approximate Percent</a:t>
            </a:r>
          </a:p>
        </p:txBody>
      </p:sp>
      <p:sp>
        <p:nvSpPr>
          <p:cNvPr id="3" name="Footer Placeholder 2"/>
          <p:cNvSpPr>
            <a:spLocks noGrp="1"/>
          </p:cNvSpPr>
          <p:nvPr>
            <p:ph type="ftr" sz="quarter" idx="11"/>
          </p:nvPr>
        </p:nvSpPr>
        <p:spPr>
          <a:xfrm>
            <a:off x="660400" y="6356350"/>
            <a:ext cx="108331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429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solidFill>
            <a:srgbClr val="FFCDD6"/>
          </a:solidFill>
        </p:spPr>
        <p:txBody>
          <a:bodyPr/>
          <a:lstStyle/>
          <a:p>
            <a:pPr eaLnBrk="1" hangingPunct="1"/>
            <a:r>
              <a:rPr lang="en-US" dirty="0" smtClean="0"/>
              <a:t>Important Vocabulary:</a:t>
            </a:r>
          </a:p>
        </p:txBody>
      </p:sp>
      <p:sp>
        <p:nvSpPr>
          <p:cNvPr id="28676" name="Rectangle 3"/>
          <p:cNvSpPr>
            <a:spLocks noGrp="1" noChangeArrowheads="1"/>
          </p:cNvSpPr>
          <p:nvPr>
            <p:ph idx="1"/>
          </p:nvPr>
        </p:nvSpPr>
        <p:spPr>
          <a:xfrm>
            <a:off x="1981200" y="1651000"/>
            <a:ext cx="8229600" cy="4475164"/>
          </a:xfrm>
        </p:spPr>
        <p:txBody>
          <a:bodyPr/>
          <a:lstStyle/>
          <a:p>
            <a:pPr marL="0" indent="0">
              <a:buNone/>
            </a:pPr>
            <a:r>
              <a:rPr lang="en-US" sz="2600" dirty="0"/>
              <a:t>The </a:t>
            </a:r>
            <a:r>
              <a:rPr lang="en-US" sz="2600" b="1" u="sng" dirty="0">
                <a:solidFill>
                  <a:srgbClr val="FF3300"/>
                </a:solidFill>
              </a:rPr>
              <a:t>stimulus</a:t>
            </a:r>
            <a:r>
              <a:rPr lang="en-US" sz="2600" dirty="0"/>
              <a:t> is the information with which you are  provided.</a:t>
            </a:r>
          </a:p>
          <a:p>
            <a:pPr lvl="1" eaLnBrk="1" hangingPunct="1">
              <a:lnSpc>
                <a:spcPct val="90000"/>
              </a:lnSpc>
            </a:pPr>
            <a:r>
              <a:rPr lang="en-US" dirty="0"/>
              <a:t>Scenario</a:t>
            </a:r>
          </a:p>
          <a:p>
            <a:pPr lvl="1" eaLnBrk="1" hangingPunct="1">
              <a:lnSpc>
                <a:spcPct val="90000"/>
              </a:lnSpc>
            </a:pPr>
            <a:r>
              <a:rPr lang="en-US" dirty="0"/>
              <a:t>Situation</a:t>
            </a:r>
          </a:p>
          <a:p>
            <a:pPr lvl="1" eaLnBrk="1" hangingPunct="1">
              <a:lnSpc>
                <a:spcPct val="90000"/>
              </a:lnSpc>
            </a:pPr>
            <a:r>
              <a:rPr lang="en-US" dirty="0"/>
              <a:t>Set of Data</a:t>
            </a:r>
          </a:p>
          <a:p>
            <a:pPr marL="457200" lvl="1" indent="0">
              <a:buNone/>
            </a:pPr>
            <a:endParaRPr lang="en-US" dirty="0"/>
          </a:p>
          <a:p>
            <a:pPr marL="0" indent="0">
              <a:buNone/>
            </a:pPr>
            <a:r>
              <a:rPr lang="en-US" sz="2600" dirty="0"/>
              <a:t>The </a:t>
            </a:r>
            <a:r>
              <a:rPr lang="en-US" sz="2600" b="1" u="sng" dirty="0">
                <a:solidFill>
                  <a:srgbClr val="FF3300"/>
                </a:solidFill>
              </a:rPr>
              <a:t>prompts</a:t>
            </a:r>
            <a:r>
              <a:rPr lang="en-US" sz="2600" dirty="0"/>
              <a:t> are the questions you must answer in response to the stimuli.</a:t>
            </a:r>
          </a:p>
          <a:p>
            <a:pPr lvl="1" eaLnBrk="1" hangingPunct="1">
              <a:lnSpc>
                <a:spcPct val="90000"/>
              </a:lnSpc>
            </a:pPr>
            <a:r>
              <a:rPr lang="en-US" dirty="0"/>
              <a:t>Identify</a:t>
            </a:r>
          </a:p>
          <a:p>
            <a:pPr lvl="1" eaLnBrk="1" hangingPunct="1">
              <a:lnSpc>
                <a:spcPct val="90000"/>
              </a:lnSpc>
            </a:pPr>
            <a:r>
              <a:rPr lang="en-US" dirty="0"/>
              <a:t>Describe</a:t>
            </a:r>
          </a:p>
          <a:p>
            <a:pPr lvl="1" eaLnBrk="1" hangingPunct="1">
              <a:lnSpc>
                <a:spcPct val="90000"/>
              </a:lnSpc>
            </a:pPr>
            <a:r>
              <a:rPr lang="en-US" dirty="0"/>
              <a:t>Analyze</a:t>
            </a:r>
          </a:p>
        </p:txBody>
      </p:sp>
      <p:sp>
        <p:nvSpPr>
          <p:cNvPr id="7"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Tree>
    <p:custDataLst>
      <p:tags r:id="rId1"/>
    </p:custDataLst>
    <p:extLst>
      <p:ext uri="{BB962C8B-B14F-4D97-AF65-F5344CB8AC3E}">
        <p14:creationId xmlns:p14="http://schemas.microsoft.com/office/powerpoint/2010/main" val="16566364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DD6"/>
          </a:solidFill>
        </p:spPr>
        <p:txBody>
          <a:bodyPr/>
          <a:lstStyle/>
          <a:p>
            <a:r>
              <a:rPr lang="en-US" dirty="0" smtClean="0"/>
              <a:t>The Bottom Line</a:t>
            </a:r>
            <a:endParaRPr lang="en-US" dirty="0"/>
          </a:p>
        </p:txBody>
      </p:sp>
      <p:sp>
        <p:nvSpPr>
          <p:cNvPr id="3" name="Content Placeholder 2"/>
          <p:cNvSpPr>
            <a:spLocks noGrp="1"/>
          </p:cNvSpPr>
          <p:nvPr>
            <p:ph idx="1"/>
          </p:nvPr>
        </p:nvSpPr>
        <p:spPr/>
        <p:txBody>
          <a:bodyPr/>
          <a:lstStyle/>
          <a:p>
            <a:r>
              <a:rPr lang="en-US" sz="3200" dirty="0" smtClean="0"/>
              <a:t>At the end of the day, you </a:t>
            </a:r>
            <a:r>
              <a:rPr lang="en-US" sz="3200" dirty="0"/>
              <a:t>are responsible </a:t>
            </a:r>
            <a:r>
              <a:rPr lang="en-US" sz="3200" dirty="0" smtClean="0"/>
              <a:t>…</a:t>
            </a:r>
          </a:p>
          <a:p>
            <a:pPr lvl="1"/>
            <a:r>
              <a:rPr lang="en-US" sz="3200" dirty="0"/>
              <a:t>F</a:t>
            </a:r>
            <a:r>
              <a:rPr lang="en-US" sz="3200" dirty="0" smtClean="0"/>
              <a:t>or figuring out what you need to know</a:t>
            </a:r>
          </a:p>
          <a:p>
            <a:pPr lvl="1"/>
            <a:r>
              <a:rPr lang="en-US" sz="3200" dirty="0" smtClean="0"/>
              <a:t>For gathering the appropriate materials</a:t>
            </a:r>
          </a:p>
          <a:p>
            <a:pPr marL="914400" lvl="2" indent="0">
              <a:buNone/>
            </a:pPr>
            <a:r>
              <a:rPr lang="en-US" sz="3200" dirty="0"/>
              <a:t>a</a:t>
            </a:r>
            <a:r>
              <a:rPr lang="en-US" sz="3200" dirty="0" smtClean="0"/>
              <a:t>nd…</a:t>
            </a:r>
          </a:p>
          <a:p>
            <a:pPr lvl="1"/>
            <a:r>
              <a:rPr lang="en-US" sz="3200" dirty="0" smtClean="0"/>
              <a:t>For studying them!</a:t>
            </a:r>
          </a:p>
          <a:p>
            <a:r>
              <a:rPr lang="en-US" sz="3200" dirty="0" smtClean="0"/>
              <a:t>But the good news is…</a:t>
            </a:r>
          </a:p>
          <a:p>
            <a:pPr lvl="1"/>
            <a:r>
              <a:rPr lang="en-US" sz="3200" dirty="0" smtClean="0"/>
              <a:t>You have an Accomplished </a:t>
            </a:r>
            <a:r>
              <a:rPr lang="en-US" sz="3200" dirty="0"/>
              <a:t>T</a:t>
            </a:r>
            <a:r>
              <a:rPr lang="en-US" sz="3200" dirty="0" smtClean="0"/>
              <a:t>eacher as your tutor! (you)</a:t>
            </a:r>
          </a:p>
          <a:p>
            <a:pPr marL="457200" lvl="1" indent="0">
              <a:buNone/>
            </a:pPr>
            <a:endParaRPr lang="en-US" dirty="0"/>
          </a:p>
        </p:txBody>
      </p:sp>
      <p:sp>
        <p:nvSpPr>
          <p:cNvPr id="4" name="Footer Placeholder 3"/>
          <p:cNvSpPr>
            <a:spLocks noGrp="1"/>
          </p:cNvSpPr>
          <p:nvPr>
            <p:ph type="ftr" sz="quarter" idx="11"/>
          </p:nvPr>
        </p:nvSpPr>
        <p:spPr>
          <a:xfrm>
            <a:off x="228600" y="6356350"/>
            <a:ext cx="114935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138888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667000" y="228600"/>
            <a:ext cx="7010400" cy="1028700"/>
          </a:xfrm>
          <a:solidFill>
            <a:srgbClr val="FFCDD6"/>
          </a:solidFill>
        </p:spPr>
        <p:txBody>
          <a:bodyPr/>
          <a:lstStyle/>
          <a:p>
            <a:pPr eaLnBrk="1" hangingPunct="1"/>
            <a:r>
              <a:rPr lang="en-US" dirty="0" smtClean="0"/>
              <a:t>Assessment Schedule</a:t>
            </a:r>
          </a:p>
        </p:txBody>
      </p:sp>
      <p:sp>
        <p:nvSpPr>
          <p:cNvPr id="16388" name="Rectangle 3"/>
          <p:cNvSpPr>
            <a:spLocks noGrp="1" noChangeArrowheads="1"/>
          </p:cNvSpPr>
          <p:nvPr>
            <p:ph type="body" sz="half" idx="1"/>
          </p:nvPr>
        </p:nvSpPr>
        <p:spPr>
          <a:xfrm>
            <a:off x="2286000" y="1905000"/>
            <a:ext cx="2895600" cy="3352800"/>
          </a:xfrm>
        </p:spPr>
        <p:txBody>
          <a:bodyPr/>
          <a:lstStyle/>
          <a:p>
            <a:pPr eaLnBrk="1" hangingPunct="1"/>
            <a:endParaRPr lang="en-US" sz="2600" dirty="0"/>
          </a:p>
          <a:p>
            <a:pPr lvl="1" eaLnBrk="1" hangingPunct="1"/>
            <a:endParaRPr lang="en-US" dirty="0"/>
          </a:p>
        </p:txBody>
      </p:sp>
      <p:graphicFrame>
        <p:nvGraphicFramePr>
          <p:cNvPr id="7" name="Content Placeholder 6"/>
          <p:cNvGraphicFramePr>
            <a:graphicFrameLocks noGrp="1"/>
          </p:cNvGraphicFramePr>
          <p:nvPr>
            <p:ph sz="half" idx="2"/>
            <p:extLst/>
          </p:nvPr>
        </p:nvGraphicFramePr>
        <p:xfrm>
          <a:off x="2438400" y="1447801"/>
          <a:ext cx="7772400" cy="4343401"/>
        </p:xfrm>
        <a:graphic>
          <a:graphicData uri="http://schemas.openxmlformats.org/drawingml/2006/table">
            <a:tbl>
              <a:tblPr firstRow="1" bandRow="1">
                <a:tableStyleId>{5C22544A-7EE6-4342-B048-85BDC9FD1C3A}</a:tableStyleId>
              </a:tblPr>
              <a:tblGrid>
                <a:gridCol w="1752600"/>
                <a:gridCol w="6019800"/>
              </a:tblGrid>
              <a:tr h="2590801">
                <a:tc>
                  <a:txBody>
                    <a:bodyPr/>
                    <a:lstStyle/>
                    <a:p>
                      <a:r>
                        <a:rPr lang="en-US" sz="2800" b="1" dirty="0" smtClean="0">
                          <a:solidFill>
                            <a:srgbClr val="000000"/>
                          </a:solidFill>
                        </a:rPr>
                        <a:t>SRI</a:t>
                      </a:r>
                      <a:endParaRPr lang="en-US" sz="2800" b="1" dirty="0">
                        <a:solidFill>
                          <a:srgbClr val="000000"/>
                        </a:solidFill>
                      </a:endParaRPr>
                    </a:p>
                  </a:txBody>
                  <a:tcPr/>
                </a:tc>
                <a:tc>
                  <a:txBody>
                    <a:bodyPr/>
                    <a:lstStyle/>
                    <a:p>
                      <a:r>
                        <a:rPr lang="en-US" sz="2800" b="0" dirty="0" smtClean="0">
                          <a:solidFill>
                            <a:schemeClr val="tx1"/>
                          </a:solidFill>
                        </a:rPr>
                        <a:t>45 questions, 60 minutes</a:t>
                      </a:r>
                      <a:r>
                        <a:rPr lang="en-US" sz="2800" b="0" baseline="0" dirty="0" smtClean="0">
                          <a:solidFill>
                            <a:schemeClr val="tx1"/>
                          </a:solidFill>
                        </a:rPr>
                        <a:t> total</a:t>
                      </a:r>
                      <a:r>
                        <a:rPr lang="en-US" sz="2800" b="0" dirty="0" smtClean="0">
                          <a:solidFill>
                            <a:schemeClr val="tx1"/>
                          </a:solidFill>
                        </a:rPr>
                        <a:t>*</a:t>
                      </a:r>
                    </a:p>
                    <a:p>
                      <a:pPr lvl="1"/>
                      <a:r>
                        <a:rPr lang="en-US" sz="2800" b="0" dirty="0" smtClean="0">
                          <a:solidFill>
                            <a:schemeClr val="tx1"/>
                          </a:solidFill>
                        </a:rPr>
                        <a:t>*</a:t>
                      </a:r>
                      <a:r>
                        <a:rPr lang="en-US" sz="2400" b="0" dirty="0" smtClean="0">
                          <a:solidFill>
                            <a:schemeClr val="tx1"/>
                          </a:solidFill>
                        </a:rPr>
                        <a:t>75 minutes</a:t>
                      </a:r>
                      <a:r>
                        <a:rPr lang="en-US" sz="2400" b="0" baseline="0" dirty="0" smtClean="0">
                          <a:solidFill>
                            <a:schemeClr val="tx1"/>
                          </a:solidFill>
                        </a:rPr>
                        <a:t> for:</a:t>
                      </a:r>
                    </a:p>
                    <a:p>
                      <a:pPr lvl="1"/>
                      <a:r>
                        <a:rPr lang="en-US" sz="2400" b="0" baseline="0" dirty="0" smtClean="0">
                          <a:solidFill>
                            <a:schemeClr val="tx1"/>
                          </a:solidFill>
                        </a:rPr>
                        <a:t>AYA and EA ELA</a:t>
                      </a:r>
                    </a:p>
                    <a:p>
                      <a:pPr lvl="1"/>
                      <a:r>
                        <a:rPr lang="en-US" sz="2400" b="0" baseline="0" dirty="0" smtClean="0">
                          <a:solidFill>
                            <a:schemeClr val="tx1"/>
                          </a:solidFill>
                        </a:rPr>
                        <a:t>AYA and EA Math</a:t>
                      </a:r>
                    </a:p>
                    <a:p>
                      <a:pPr lvl="1"/>
                      <a:r>
                        <a:rPr lang="en-US" sz="2400" b="0" baseline="0" dirty="0" smtClean="0">
                          <a:solidFill>
                            <a:schemeClr val="tx1"/>
                          </a:solidFill>
                        </a:rPr>
                        <a:t>AYA Physics</a:t>
                      </a:r>
                    </a:p>
                    <a:p>
                      <a:pPr lvl="1"/>
                      <a:r>
                        <a:rPr lang="en-US" sz="2400" b="0" baseline="0" dirty="0" smtClean="0">
                          <a:solidFill>
                            <a:schemeClr val="tx1"/>
                          </a:solidFill>
                        </a:rPr>
                        <a:t>AYA Chemistry</a:t>
                      </a:r>
                      <a:endParaRPr lang="en-US" sz="2400" b="0" dirty="0">
                        <a:solidFill>
                          <a:schemeClr val="tx1"/>
                        </a:solidFill>
                      </a:endParaRPr>
                    </a:p>
                  </a:txBody>
                  <a:tcPr/>
                </a:tc>
              </a:tr>
              <a:tr h="582076">
                <a:tc>
                  <a:txBody>
                    <a:bodyPr/>
                    <a:lstStyle/>
                    <a:p>
                      <a:r>
                        <a:rPr lang="en-US" sz="2800" b="1" dirty="0" smtClean="0">
                          <a:solidFill>
                            <a:schemeClr val="tx2"/>
                          </a:solidFill>
                        </a:rPr>
                        <a:t>Break</a:t>
                      </a:r>
                      <a:endParaRPr lang="en-US" sz="2800" b="1" dirty="0">
                        <a:solidFill>
                          <a:schemeClr val="tx2"/>
                        </a:solidFill>
                      </a:endParaRPr>
                    </a:p>
                  </a:txBody>
                  <a:tcPr/>
                </a:tc>
                <a:tc>
                  <a:txBody>
                    <a:bodyPr/>
                    <a:lstStyle/>
                    <a:p>
                      <a:r>
                        <a:rPr lang="en-US" sz="2800" dirty="0" smtClean="0">
                          <a:solidFill>
                            <a:schemeClr val="tx2"/>
                          </a:solidFill>
                        </a:rPr>
                        <a:t>10 Minutes (exactly)</a:t>
                      </a:r>
                      <a:endParaRPr lang="en-US" sz="2800" dirty="0">
                        <a:solidFill>
                          <a:schemeClr val="tx2"/>
                        </a:solidFill>
                      </a:endParaRPr>
                    </a:p>
                  </a:txBody>
                  <a:tcPr/>
                </a:tc>
              </a:tr>
              <a:tr h="1170524">
                <a:tc>
                  <a:txBody>
                    <a:bodyPr/>
                    <a:lstStyle/>
                    <a:p>
                      <a:r>
                        <a:rPr lang="en-US" sz="2800" b="1" dirty="0" smtClean="0"/>
                        <a:t>CRI</a:t>
                      </a:r>
                      <a:endParaRPr lang="en-US" sz="2800" b="1" dirty="0"/>
                    </a:p>
                  </a:txBody>
                  <a:tcPr/>
                </a:tc>
                <a:tc>
                  <a:txBody>
                    <a:bodyPr/>
                    <a:lstStyle/>
                    <a:p>
                      <a:r>
                        <a:rPr lang="en-US" sz="2800" dirty="0" smtClean="0"/>
                        <a:t>3 questions, 30</a:t>
                      </a:r>
                      <a:r>
                        <a:rPr lang="en-US" sz="2800" baseline="0" dirty="0" smtClean="0"/>
                        <a:t> minutes each,</a:t>
                      </a:r>
                    </a:p>
                    <a:p>
                      <a:r>
                        <a:rPr lang="en-US" sz="2800" baseline="0" dirty="0" smtClean="0"/>
                        <a:t>90 minutes total</a:t>
                      </a:r>
                      <a:endParaRPr lang="en-US" sz="2800" dirty="0" smtClean="0"/>
                    </a:p>
                  </a:txBody>
                  <a:tcPr/>
                </a:tc>
              </a:tr>
            </a:tbl>
          </a:graphicData>
        </a:graphic>
      </p:graphicFrame>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
        <p:nvSpPr>
          <p:cNvPr id="2" name="TextBox 1"/>
          <p:cNvSpPr txBox="1"/>
          <p:nvPr/>
        </p:nvSpPr>
        <p:spPr>
          <a:xfrm>
            <a:off x="8892669" y="985981"/>
            <a:ext cx="184666"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8413315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5125"/>
            <a:ext cx="10515600" cy="955675"/>
          </a:xfrm>
          <a:solidFill>
            <a:srgbClr val="FFCDD6"/>
          </a:solidFill>
        </p:spPr>
        <p:txBody>
          <a:bodyPr/>
          <a:lstStyle/>
          <a:p>
            <a:r>
              <a:rPr lang="en-US" dirty="0" smtClean="0"/>
              <a:t>What you can bring in:</a:t>
            </a:r>
          </a:p>
        </p:txBody>
      </p:sp>
      <p:sp>
        <p:nvSpPr>
          <p:cNvPr id="14339" name="Rectangle 3"/>
          <p:cNvSpPr>
            <a:spLocks noGrp="1" noChangeArrowheads="1"/>
          </p:cNvSpPr>
          <p:nvPr>
            <p:ph idx="1"/>
          </p:nvPr>
        </p:nvSpPr>
        <p:spPr>
          <a:xfrm>
            <a:off x="1905000" y="1790700"/>
            <a:ext cx="4724400" cy="4229100"/>
          </a:xfrm>
        </p:spPr>
        <p:txBody>
          <a:bodyPr>
            <a:normAutofit/>
          </a:bodyPr>
          <a:lstStyle/>
          <a:p>
            <a:pPr marL="0" indent="0">
              <a:buNone/>
            </a:pPr>
            <a:r>
              <a:rPr lang="en-US" sz="3200" dirty="0" smtClean="0">
                <a:solidFill>
                  <a:srgbClr val="1F497D"/>
                </a:solidFill>
              </a:rPr>
              <a:t>“Minor Comfort Aids” including:</a:t>
            </a:r>
          </a:p>
          <a:p>
            <a:r>
              <a:rPr lang="en-US" sz="3200" dirty="0" smtClean="0">
                <a:solidFill>
                  <a:srgbClr val="1F497D"/>
                </a:solidFill>
              </a:rPr>
              <a:t>Tissue</a:t>
            </a:r>
          </a:p>
          <a:p>
            <a:r>
              <a:rPr lang="en-US" sz="3200" dirty="0" smtClean="0"/>
              <a:t>Unwrapped Cough drops</a:t>
            </a:r>
          </a:p>
          <a:p>
            <a:r>
              <a:rPr lang="en-US" sz="3200" dirty="0" smtClean="0">
                <a:solidFill>
                  <a:srgbClr val="1F497D"/>
                </a:solidFill>
              </a:rPr>
              <a:t>Pillow</a:t>
            </a:r>
          </a:p>
          <a:p>
            <a:r>
              <a:rPr lang="en-US" sz="3200" dirty="0" smtClean="0"/>
              <a:t>Insulin</a:t>
            </a:r>
          </a:p>
          <a:p>
            <a:r>
              <a:rPr lang="en-US" sz="3200" dirty="0" smtClean="0">
                <a:solidFill>
                  <a:srgbClr val="1F497D"/>
                </a:solidFill>
              </a:rPr>
              <a:t>White board (provided)</a:t>
            </a:r>
          </a:p>
          <a:p>
            <a:endParaRPr lang="en-US" sz="2400" dirty="0"/>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4" name="Picture 3" descr="Testing room layout photo"/>
          <p:cNvPicPr/>
          <p:nvPr/>
        </p:nvPicPr>
        <p:blipFill>
          <a:blip r:embed="rId4" cstate="print"/>
          <a:srcRect/>
          <a:stretch>
            <a:fillRect/>
          </a:stretch>
        </p:blipFill>
        <p:spPr bwMode="auto">
          <a:xfrm>
            <a:off x="6781800" y="2057400"/>
            <a:ext cx="3352800" cy="2743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0481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981200" y="304800"/>
            <a:ext cx="8229600" cy="1066800"/>
          </a:xfrm>
          <a:solidFill>
            <a:srgbClr val="FFCDD6"/>
          </a:solidFill>
        </p:spPr>
        <p:txBody>
          <a:bodyPr>
            <a:normAutofit/>
          </a:bodyPr>
          <a:lstStyle/>
          <a:p>
            <a:pPr eaLnBrk="1" hangingPunct="1"/>
            <a:r>
              <a:rPr lang="en-US" sz="3800" dirty="0"/>
              <a:t>When and How to Register</a:t>
            </a:r>
          </a:p>
        </p:txBody>
      </p:sp>
      <p:sp>
        <p:nvSpPr>
          <p:cNvPr id="9220" name="Rectangle 3"/>
          <p:cNvSpPr>
            <a:spLocks noGrp="1" noChangeArrowheads="1"/>
          </p:cNvSpPr>
          <p:nvPr>
            <p:ph idx="1"/>
          </p:nvPr>
        </p:nvSpPr>
        <p:spPr>
          <a:xfrm>
            <a:off x="1905000" y="1549400"/>
            <a:ext cx="8610600" cy="4699000"/>
          </a:xfrm>
        </p:spPr>
        <p:txBody>
          <a:bodyPr>
            <a:normAutofit/>
          </a:bodyPr>
          <a:lstStyle/>
          <a:p>
            <a:pPr eaLnBrk="1" hangingPunct="1"/>
            <a:r>
              <a:rPr lang="en-US" sz="2400" dirty="0">
                <a:solidFill>
                  <a:srgbClr val="1F497D"/>
                </a:solidFill>
              </a:rPr>
              <a:t>After your fee is paid in full and you receive your “Authorization to Test” email </a:t>
            </a:r>
          </a:p>
          <a:p>
            <a:pPr eaLnBrk="1" hangingPunct="1"/>
            <a:r>
              <a:rPr lang="en-US" sz="2400" dirty="0"/>
              <a:t>Contact the Pearson VUE test Center:</a:t>
            </a:r>
          </a:p>
          <a:p>
            <a:pPr lvl="1" eaLnBrk="1" hangingPunct="1"/>
            <a:r>
              <a:rPr lang="en-US" dirty="0" smtClean="0"/>
              <a:t>PearsonVUE.com/NBPTS </a:t>
            </a:r>
          </a:p>
          <a:p>
            <a:pPr lvl="1" eaLnBrk="1" hangingPunct="1"/>
            <a:r>
              <a:rPr lang="en-US" dirty="0" smtClean="0"/>
              <a:t>1-888-288-3028</a:t>
            </a:r>
          </a:p>
          <a:p>
            <a:pPr lvl="2" eaLnBrk="1" hangingPunct="1"/>
            <a:r>
              <a:rPr lang="en-US" sz="2400" dirty="0"/>
              <a:t>7AM-7PM CT M-F</a:t>
            </a:r>
          </a:p>
          <a:p>
            <a:r>
              <a:rPr lang="en-US" sz="2400" dirty="0">
                <a:solidFill>
                  <a:srgbClr val="1F497D"/>
                </a:solidFill>
              </a:rPr>
              <a:t>Remember, </a:t>
            </a:r>
            <a:r>
              <a:rPr lang="en-US" sz="2400" i="1" dirty="0">
                <a:solidFill>
                  <a:srgbClr val="1F497D"/>
                </a:solidFill>
              </a:rPr>
              <a:t>you</a:t>
            </a:r>
            <a:r>
              <a:rPr lang="en-US" sz="2400" dirty="0">
                <a:solidFill>
                  <a:srgbClr val="1F497D"/>
                </a:solidFill>
              </a:rPr>
              <a:t> are responsible for scheduling within the testing window</a:t>
            </a:r>
          </a:p>
          <a:p>
            <a:r>
              <a:rPr lang="en-US" sz="2400" dirty="0"/>
              <a:t>Refer to the 2016 Component 1: Content Knowledge Assessment Center Policy and Guidelines for complete information and directions</a:t>
            </a:r>
          </a:p>
          <a:p>
            <a:endParaRPr lang="en-US" sz="3000" dirty="0">
              <a:solidFill>
                <a:srgbClr val="1F497D"/>
              </a:solidFill>
            </a:endParaRPr>
          </a:p>
          <a:p>
            <a:endParaRPr lang="en-US" sz="3000" dirty="0">
              <a:solidFill>
                <a:srgbClr val="1F497D"/>
              </a:solidFill>
            </a:endParaRPr>
          </a:p>
          <a:p>
            <a:pPr eaLnBrk="1" hangingPunct="1"/>
            <a:endParaRPr lang="en-US" sz="2200" dirty="0"/>
          </a:p>
          <a:p>
            <a:pPr eaLnBrk="1" hangingPunct="1"/>
            <a:endParaRPr lang="en-US" sz="2600" dirty="0"/>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9221" name="Picture 7" descr="3039468"/>
          <p:cNvPicPr>
            <a:picLocks noChangeAspect="1" noChangeArrowheads="1"/>
          </p:cNvPicPr>
          <p:nvPr/>
        </p:nvPicPr>
        <p:blipFill>
          <a:blip r:embed="rId4" cstate="print"/>
          <a:srcRect/>
          <a:stretch>
            <a:fillRect/>
          </a:stretch>
        </p:blipFill>
        <p:spPr bwMode="auto">
          <a:xfrm>
            <a:off x="8509000" y="2133600"/>
            <a:ext cx="1398588" cy="184044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773844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38199" y="205581"/>
            <a:ext cx="10515600" cy="823119"/>
          </a:xfrm>
          <a:solidFill>
            <a:srgbClr val="FFCDD6"/>
          </a:solidFill>
        </p:spPr>
        <p:txBody>
          <a:bodyPr/>
          <a:lstStyle/>
          <a:p>
            <a:pPr eaLnBrk="1" hangingPunct="1"/>
            <a:r>
              <a:rPr lang="en-US" sz="3800" dirty="0"/>
              <a:t>When to Take It</a:t>
            </a:r>
          </a:p>
        </p:txBody>
      </p:sp>
      <p:sp>
        <p:nvSpPr>
          <p:cNvPr id="8196" name="Rectangle 3"/>
          <p:cNvSpPr>
            <a:spLocks noGrp="1" noChangeArrowheads="1"/>
          </p:cNvSpPr>
          <p:nvPr>
            <p:ph idx="1"/>
          </p:nvPr>
        </p:nvSpPr>
        <p:spPr>
          <a:xfrm>
            <a:off x="1524000" y="1007666"/>
            <a:ext cx="7239000" cy="1981200"/>
          </a:xfrm>
        </p:spPr>
        <p:txBody>
          <a:bodyPr>
            <a:normAutofit/>
          </a:bodyPr>
          <a:lstStyle/>
          <a:p>
            <a:pPr eaLnBrk="1" hangingPunct="1">
              <a:lnSpc>
                <a:spcPct val="90000"/>
              </a:lnSpc>
              <a:buNone/>
            </a:pPr>
            <a:r>
              <a:rPr lang="en-US" sz="2600" dirty="0"/>
              <a:t>For the </a:t>
            </a:r>
            <a:r>
              <a:rPr lang="en-US" sz="2600" dirty="0" smtClean="0"/>
              <a:t>2016-2017 </a:t>
            </a:r>
            <a:r>
              <a:rPr lang="en-US" sz="2600" dirty="0"/>
              <a:t>Candidate Cycle:</a:t>
            </a:r>
          </a:p>
          <a:p>
            <a:pPr eaLnBrk="1" hangingPunct="1">
              <a:lnSpc>
                <a:spcPct val="90000"/>
              </a:lnSpc>
            </a:pPr>
            <a:r>
              <a:rPr lang="en-US" sz="2600" dirty="0" smtClean="0"/>
              <a:t>Testing Window is April-June of 2017</a:t>
            </a:r>
            <a:endParaRPr lang="en-US" sz="2600" dirty="0"/>
          </a:p>
          <a:p>
            <a:pPr eaLnBrk="1" hangingPunct="1">
              <a:lnSpc>
                <a:spcPct val="90000"/>
              </a:lnSpc>
            </a:pPr>
            <a:r>
              <a:rPr lang="en-US" sz="2600" dirty="0" smtClean="0"/>
              <a:t>Consider in Relation to Component 2-4 Deadlines</a:t>
            </a:r>
            <a:endParaRPr lang="en-US" sz="2600" dirty="0"/>
          </a:p>
          <a:p>
            <a:pPr marL="0" indent="0">
              <a:buNone/>
            </a:pPr>
            <a:endParaRPr lang="en-US" sz="2600" dirty="0"/>
          </a:p>
        </p:txBody>
      </p:sp>
      <p:sp>
        <p:nvSpPr>
          <p:cNvPr id="9"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8197" name="Picture 5" descr="MCj02902900000[1]"/>
          <p:cNvPicPr>
            <a:picLocks noChangeAspect="1" noChangeArrowheads="1"/>
          </p:cNvPicPr>
          <p:nvPr/>
        </p:nvPicPr>
        <p:blipFill>
          <a:blip r:embed="rId4" cstate="print"/>
          <a:srcRect/>
          <a:stretch>
            <a:fillRect/>
          </a:stretch>
        </p:blipFill>
        <p:spPr bwMode="auto">
          <a:xfrm>
            <a:off x="9563100" y="825500"/>
            <a:ext cx="1981200" cy="1830388"/>
          </a:xfrm>
          <a:prstGeom prst="rect">
            <a:avLst/>
          </a:prstGeom>
          <a:noFill/>
          <a:ln w="9525">
            <a:noFill/>
            <a:miter lim="800000"/>
            <a:headEnd/>
            <a:tailEnd/>
          </a:ln>
        </p:spPr>
      </p:pic>
      <p:sp>
        <p:nvSpPr>
          <p:cNvPr id="2" name="TextBox 1"/>
          <p:cNvSpPr txBox="1"/>
          <p:nvPr/>
        </p:nvSpPr>
        <p:spPr>
          <a:xfrm>
            <a:off x="2895600" y="4419600"/>
            <a:ext cx="6172200"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rotWithShape="1">
          <a:blip r:embed="rId5"/>
          <a:srcRect t="14298" b="438"/>
          <a:stretch/>
        </p:blipFill>
        <p:spPr>
          <a:xfrm>
            <a:off x="1609292" y="2479140"/>
            <a:ext cx="8973413" cy="3457058"/>
          </a:xfrm>
          <a:prstGeom prst="rect">
            <a:avLst/>
          </a:prstGeom>
        </p:spPr>
      </p:pic>
    </p:spTree>
    <p:custDataLst>
      <p:tags r:id="rId1"/>
    </p:custDataLst>
    <p:extLst>
      <p:ext uri="{BB962C8B-B14F-4D97-AF65-F5344CB8AC3E}">
        <p14:creationId xmlns:p14="http://schemas.microsoft.com/office/powerpoint/2010/main" val="36378755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solidFill>
            <a:srgbClr val="FFCDD6"/>
          </a:solidFill>
        </p:spPr>
        <p:txBody>
          <a:bodyPr/>
          <a:lstStyle/>
          <a:p>
            <a:pPr eaLnBrk="1" hangingPunct="1"/>
            <a:r>
              <a:rPr lang="en-US" dirty="0" smtClean="0"/>
              <a:t>One Week Before Assessment</a:t>
            </a:r>
          </a:p>
        </p:txBody>
      </p:sp>
      <p:sp>
        <p:nvSpPr>
          <p:cNvPr id="11268" name="Rectangle 3"/>
          <p:cNvSpPr>
            <a:spLocks noGrp="1" noChangeArrowheads="1"/>
          </p:cNvSpPr>
          <p:nvPr>
            <p:ph idx="1"/>
          </p:nvPr>
        </p:nvSpPr>
        <p:spPr/>
        <p:txBody>
          <a:bodyPr/>
          <a:lstStyle/>
          <a:p>
            <a:pPr eaLnBrk="1" hangingPunct="1"/>
            <a:r>
              <a:rPr lang="en-US" sz="3600" dirty="0" smtClean="0">
                <a:solidFill>
                  <a:srgbClr val="1F497D"/>
                </a:solidFill>
              </a:rPr>
              <a:t>Pre-visit, if possible</a:t>
            </a:r>
          </a:p>
          <a:p>
            <a:pPr eaLnBrk="1" hangingPunct="1"/>
            <a:r>
              <a:rPr lang="en-US" sz="3600" dirty="0" smtClean="0"/>
              <a:t>Make sure you call the AC to confirm your appointment</a:t>
            </a:r>
          </a:p>
          <a:p>
            <a:pPr eaLnBrk="1" hangingPunct="1"/>
            <a:r>
              <a:rPr lang="en-US" sz="3600" dirty="0" smtClean="0">
                <a:solidFill>
                  <a:srgbClr val="1F497D"/>
                </a:solidFill>
              </a:rPr>
              <a:t>Plan for child-care, etc.</a:t>
            </a:r>
          </a:p>
          <a:p>
            <a:pPr eaLnBrk="1" hangingPunct="1"/>
            <a:r>
              <a:rPr lang="en-US" sz="3600" dirty="0" smtClean="0"/>
              <a:t>Check your car</a:t>
            </a:r>
          </a:p>
          <a:p>
            <a:pPr eaLnBrk="1" hangingPunct="1"/>
            <a:r>
              <a:rPr lang="en-US" sz="3600" dirty="0" smtClean="0">
                <a:solidFill>
                  <a:srgbClr val="1F497D"/>
                </a:solidFill>
              </a:rPr>
              <a:t>Stay healthy!</a:t>
            </a:r>
          </a:p>
          <a:p>
            <a:pPr eaLnBrk="1" hangingPunct="1">
              <a:buFont typeface="Wingdings" pitchFamily="2" charset="2"/>
              <a:buNone/>
            </a:pPr>
            <a:endParaRPr lang="en-US" dirty="0" smtClean="0"/>
          </a:p>
        </p:txBody>
      </p:sp>
      <p:sp>
        <p:nvSpPr>
          <p:cNvPr id="8" name="Footer Placeholder 3"/>
          <p:cNvSpPr>
            <a:spLocks noGrp="1"/>
          </p:cNvSpPr>
          <p:nvPr>
            <p:ph type="ftr" sz="quarter" idx="11"/>
          </p:nvPr>
        </p:nvSpPr>
        <p:spPr>
          <a:xfrm>
            <a:off x="1524000" y="632460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6" name="Picture 5" descr="images.jpg"/>
          <p:cNvPicPr>
            <a:picLocks noChangeAspect="1"/>
          </p:cNvPicPr>
          <p:nvPr/>
        </p:nvPicPr>
        <p:blipFill>
          <a:blip r:embed="rId4" cstate="print"/>
          <a:stretch>
            <a:fillRect/>
          </a:stretch>
        </p:blipFill>
        <p:spPr>
          <a:xfrm>
            <a:off x="6317523" y="3276601"/>
            <a:ext cx="3893277" cy="2590799"/>
          </a:xfrm>
          <a:prstGeom prst="rect">
            <a:avLst/>
          </a:prstGeom>
        </p:spPr>
      </p:pic>
    </p:spTree>
    <p:custDataLst>
      <p:tags r:id="rId1"/>
    </p:custDataLst>
    <p:extLst>
      <p:ext uri="{BB962C8B-B14F-4D97-AF65-F5344CB8AC3E}">
        <p14:creationId xmlns:p14="http://schemas.microsoft.com/office/powerpoint/2010/main" val="11066289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315200" y="3886200"/>
            <a:ext cx="2792670" cy="2133600"/>
          </a:xfrm>
          <a:prstGeom prst="rect">
            <a:avLst/>
          </a:prstGeom>
        </p:spPr>
      </p:pic>
      <p:sp>
        <p:nvSpPr>
          <p:cNvPr id="10" name="Rectangle 2"/>
          <p:cNvSpPr>
            <a:spLocks noGrp="1" noChangeArrowheads="1"/>
          </p:cNvSpPr>
          <p:nvPr>
            <p:ph type="title"/>
          </p:nvPr>
        </p:nvSpPr>
        <p:spPr>
          <a:xfrm>
            <a:off x="1981200" y="274638"/>
            <a:ext cx="8229600" cy="1143000"/>
          </a:xfrm>
          <a:solidFill>
            <a:srgbClr val="FFCDD6"/>
          </a:solidFill>
        </p:spPr>
        <p:txBody>
          <a:bodyPr/>
          <a:lstStyle/>
          <a:p>
            <a:pPr eaLnBrk="1" hangingPunct="1"/>
            <a:r>
              <a:rPr lang="en-US" dirty="0" smtClean="0"/>
              <a:t>Test Day</a:t>
            </a:r>
          </a:p>
        </p:txBody>
      </p:sp>
      <p:sp>
        <p:nvSpPr>
          <p:cNvPr id="9" name="Rectangle 3"/>
          <p:cNvSpPr>
            <a:spLocks noGrp="1" noChangeArrowheads="1"/>
          </p:cNvSpPr>
          <p:nvPr>
            <p:ph idx="1"/>
          </p:nvPr>
        </p:nvSpPr>
        <p:spPr>
          <a:xfrm>
            <a:off x="1981200" y="1447800"/>
            <a:ext cx="8382000" cy="5105400"/>
          </a:xfrm>
        </p:spPr>
        <p:txBody>
          <a:bodyPr/>
          <a:lstStyle/>
          <a:p>
            <a:pPr eaLnBrk="1" hangingPunct="1">
              <a:lnSpc>
                <a:spcPct val="90000"/>
              </a:lnSpc>
            </a:pPr>
            <a:r>
              <a:rPr lang="en-US" sz="3000" dirty="0">
                <a:solidFill>
                  <a:schemeClr val="tx2"/>
                </a:solidFill>
              </a:rPr>
              <a:t>Be rested and well-fed</a:t>
            </a:r>
          </a:p>
          <a:p>
            <a:pPr eaLnBrk="1" hangingPunct="1">
              <a:lnSpc>
                <a:spcPct val="90000"/>
              </a:lnSpc>
            </a:pPr>
            <a:r>
              <a:rPr lang="en-US" sz="3000" dirty="0">
                <a:solidFill>
                  <a:schemeClr val="tx2"/>
                </a:solidFill>
              </a:rPr>
              <a:t>Arrive at least 30 minutes before your scheduled appointment</a:t>
            </a:r>
          </a:p>
          <a:p>
            <a:pPr eaLnBrk="1" hangingPunct="1">
              <a:lnSpc>
                <a:spcPct val="90000"/>
              </a:lnSpc>
            </a:pPr>
            <a:r>
              <a:rPr lang="en-US" sz="3000" dirty="0">
                <a:solidFill>
                  <a:schemeClr val="tx2"/>
                </a:solidFill>
              </a:rPr>
              <a:t>Bring:</a:t>
            </a:r>
          </a:p>
          <a:p>
            <a:pPr lvl="1">
              <a:spcBef>
                <a:spcPct val="0"/>
              </a:spcBef>
            </a:pPr>
            <a:r>
              <a:rPr lang="en-US" sz="3000" dirty="0">
                <a:solidFill>
                  <a:schemeClr val="tx2"/>
                </a:solidFill>
              </a:rPr>
              <a:t>Your Authorization to Test or Admission Ticket </a:t>
            </a:r>
          </a:p>
          <a:p>
            <a:pPr lvl="1">
              <a:spcBef>
                <a:spcPct val="0"/>
              </a:spcBef>
            </a:pPr>
            <a:r>
              <a:rPr lang="en-US" sz="3000" dirty="0">
                <a:solidFill>
                  <a:schemeClr val="tx2"/>
                </a:solidFill>
              </a:rPr>
              <a:t>Photo ID bearing your signature</a:t>
            </a:r>
            <a:endParaRPr lang="en-US" dirty="0">
              <a:solidFill>
                <a:schemeClr val="tx2"/>
              </a:solidFill>
            </a:endParaRPr>
          </a:p>
          <a:p>
            <a:pPr eaLnBrk="1" hangingPunct="1">
              <a:spcBef>
                <a:spcPct val="0"/>
              </a:spcBef>
            </a:pPr>
            <a:endParaRPr lang="en-US" sz="2400" dirty="0">
              <a:solidFill>
                <a:schemeClr val="tx2"/>
              </a:solidFill>
            </a:endParaRPr>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
        <p:nvSpPr>
          <p:cNvPr id="3" name="TextBox 2"/>
          <p:cNvSpPr txBox="1"/>
          <p:nvPr/>
        </p:nvSpPr>
        <p:spPr>
          <a:xfrm>
            <a:off x="6784092" y="6019801"/>
            <a:ext cx="3883908" cy="246221"/>
          </a:xfrm>
          <a:prstGeom prst="rect">
            <a:avLst/>
          </a:prstGeom>
          <a:noFill/>
        </p:spPr>
        <p:txBody>
          <a:bodyPr wrap="none" rtlCol="0">
            <a:spAutoFit/>
          </a:bodyPr>
          <a:lstStyle/>
          <a:p>
            <a:r>
              <a:rPr lang="en-US" sz="1000" dirty="0"/>
              <a:t>http://</a:t>
            </a:r>
            <a:r>
              <a:rPr lang="en-US" sz="1000" dirty="0" err="1"/>
              <a:t>www.cliparthut.com</a:t>
            </a:r>
            <a:r>
              <a:rPr lang="en-US" sz="1000" dirty="0"/>
              <a:t>/clip-arts/621/drivers-license-621806.jpg</a:t>
            </a:r>
          </a:p>
        </p:txBody>
      </p:sp>
    </p:spTree>
    <p:custDataLst>
      <p:tags r:id="rId1"/>
    </p:custDataLst>
    <p:extLst>
      <p:ext uri="{BB962C8B-B14F-4D97-AF65-F5344CB8AC3E}">
        <p14:creationId xmlns:p14="http://schemas.microsoft.com/office/powerpoint/2010/main" val="5381928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69894" y="228600"/>
            <a:ext cx="9040906" cy="990600"/>
          </a:xfrm>
          <a:solidFill>
            <a:srgbClr val="FFCDD6"/>
          </a:solidFill>
        </p:spPr>
        <p:txBody>
          <a:bodyPr>
            <a:normAutofit/>
          </a:bodyPr>
          <a:lstStyle/>
          <a:p>
            <a:pPr eaLnBrk="1" hangingPunct="1"/>
            <a:r>
              <a:rPr lang="en-US" dirty="0" smtClean="0"/>
              <a:t>What is Component 1?</a:t>
            </a:r>
          </a:p>
        </p:txBody>
      </p:sp>
      <p:sp>
        <p:nvSpPr>
          <p:cNvPr id="6148" name="Rectangle 3"/>
          <p:cNvSpPr>
            <a:spLocks noGrp="1" noChangeArrowheads="1"/>
          </p:cNvSpPr>
          <p:nvPr>
            <p:ph idx="1"/>
          </p:nvPr>
        </p:nvSpPr>
        <p:spPr>
          <a:xfrm>
            <a:off x="349623" y="1143000"/>
            <a:ext cx="11214847" cy="5410200"/>
          </a:xfrm>
        </p:spPr>
        <p:txBody>
          <a:bodyPr>
            <a:normAutofit/>
          </a:bodyPr>
          <a:lstStyle/>
          <a:p>
            <a:endParaRPr lang="en-US" sz="4000" smtClean="0"/>
          </a:p>
          <a:p>
            <a:r>
              <a:rPr lang="en-US" sz="4000" smtClean="0"/>
              <a:t>A </a:t>
            </a:r>
            <a:r>
              <a:rPr lang="en-US" sz="4000" dirty="0" smtClean="0"/>
              <a:t>test that assesses fundamental </a:t>
            </a:r>
            <a:r>
              <a:rPr lang="en-US" sz="4000" u="sng" dirty="0" smtClean="0"/>
              <a:t>content and pedagogical knowledge </a:t>
            </a:r>
          </a:p>
          <a:p>
            <a:pPr eaLnBrk="1" hangingPunct="1"/>
            <a:r>
              <a:rPr lang="en-US" sz="4000" dirty="0" smtClean="0">
                <a:solidFill>
                  <a:srgbClr val="1F497D"/>
                </a:solidFill>
              </a:rPr>
              <a:t>Covers the entire developmental age and content for a given certificate</a:t>
            </a:r>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Tree>
    <p:custDataLst>
      <p:tags r:id="rId1"/>
    </p:custDataLst>
    <p:extLst>
      <p:ext uri="{BB962C8B-B14F-4D97-AF65-F5344CB8AC3E}">
        <p14:creationId xmlns:p14="http://schemas.microsoft.com/office/powerpoint/2010/main" val="13571816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solidFill>
            <a:srgbClr val="FFCDD6"/>
          </a:solidFill>
        </p:spPr>
        <p:txBody>
          <a:bodyPr/>
          <a:lstStyle/>
          <a:p>
            <a:pPr eaLnBrk="1" hangingPunct="1"/>
            <a:r>
              <a:rPr lang="en-US" sz="4600"/>
              <a:t>Ethical Issues</a:t>
            </a:r>
          </a:p>
        </p:txBody>
      </p:sp>
      <p:sp>
        <p:nvSpPr>
          <p:cNvPr id="15364" name="Rectangle 3"/>
          <p:cNvSpPr>
            <a:spLocks noGrp="1" noChangeArrowheads="1"/>
          </p:cNvSpPr>
          <p:nvPr>
            <p:ph idx="1"/>
          </p:nvPr>
        </p:nvSpPr>
        <p:spPr>
          <a:xfrm>
            <a:off x="2209800" y="1828800"/>
            <a:ext cx="8001000" cy="4267200"/>
          </a:xfrm>
        </p:spPr>
        <p:txBody>
          <a:bodyPr>
            <a:normAutofit/>
          </a:bodyPr>
          <a:lstStyle/>
          <a:p>
            <a:pPr eaLnBrk="1" hangingPunct="1"/>
            <a:r>
              <a:rPr lang="en-US" sz="3900" dirty="0">
                <a:solidFill>
                  <a:srgbClr val="1F497D"/>
                </a:solidFill>
              </a:rPr>
              <a:t>Don't ask about the specific content of the assessment questions.</a:t>
            </a:r>
          </a:p>
          <a:p>
            <a:pPr eaLnBrk="1" hangingPunct="1"/>
            <a:r>
              <a:rPr lang="en-US" sz="3900" dirty="0"/>
              <a:t>Don't tell anyone about the specific  content of the questions.</a:t>
            </a:r>
          </a:p>
          <a:p>
            <a:pPr eaLnBrk="1" hangingPunct="1"/>
            <a:r>
              <a:rPr lang="en-US" sz="3900" dirty="0">
                <a:solidFill>
                  <a:srgbClr val="1F497D"/>
                </a:solidFill>
              </a:rPr>
              <a:t>And besides, the specific content of the questions will be different.</a:t>
            </a:r>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15365" name="Picture 8" descr="21414024"/>
          <p:cNvPicPr>
            <a:picLocks noChangeAspect="1" noChangeArrowheads="1"/>
          </p:cNvPicPr>
          <p:nvPr/>
        </p:nvPicPr>
        <p:blipFill>
          <a:blip r:embed="rId4" cstate="print"/>
          <a:srcRect/>
          <a:stretch>
            <a:fillRect/>
          </a:stretch>
        </p:blipFill>
        <p:spPr bwMode="auto">
          <a:xfrm>
            <a:off x="8534400" y="381000"/>
            <a:ext cx="1447800" cy="153022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64578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057400" y="457200"/>
            <a:ext cx="7772400" cy="1524000"/>
          </a:xfrm>
          <a:prstGeom prst="rect">
            <a:avLst/>
          </a:prstGeom>
          <a:solidFill>
            <a:srgbClr val="FFCDD6"/>
          </a:solidFill>
        </p:spPr>
        <p:txBody>
          <a:bodyPr vert="horz" rtlCol="0" anchor="ctr">
            <a:normAutofit fontScale="97500"/>
            <a:scene3d>
              <a:camera prst="orthographicFront"/>
              <a:lightRig rig="soft" dir="t"/>
            </a:scene3d>
            <a:sp3d prstMaterial="softEdge">
              <a:bevelT w="25400" h="25400"/>
            </a:sp3d>
          </a:bodyPr>
          <a:lstStyle/>
          <a:p>
            <a:pPr>
              <a:spcBef>
                <a:spcPct val="0"/>
              </a:spcBef>
              <a:defRPr/>
            </a:pPr>
            <a:r>
              <a:rPr lang="en-US" sz="4400" dirty="0">
                <a:ea typeface="+mj-ea"/>
                <a:cs typeface="+mj-cs"/>
              </a:rPr>
              <a:t>Not all Assessment Center experiences are created equal! </a:t>
            </a:r>
          </a:p>
        </p:txBody>
      </p:sp>
      <p:sp>
        <p:nvSpPr>
          <p:cNvPr id="9"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2" name="Picture 1"/>
          <p:cNvPicPr>
            <a:picLocks noChangeAspect="1"/>
          </p:cNvPicPr>
          <p:nvPr/>
        </p:nvPicPr>
        <p:blipFill>
          <a:blip r:embed="rId4"/>
          <a:stretch>
            <a:fillRect/>
          </a:stretch>
        </p:blipFill>
        <p:spPr>
          <a:xfrm>
            <a:off x="9067800" y="457200"/>
            <a:ext cx="1447800" cy="1085850"/>
          </a:xfrm>
          <a:prstGeom prst="rect">
            <a:avLst/>
          </a:prstGeom>
        </p:spPr>
      </p:pic>
      <p:sp>
        <p:nvSpPr>
          <p:cNvPr id="4" name="TextBox 3"/>
          <p:cNvSpPr txBox="1"/>
          <p:nvPr/>
        </p:nvSpPr>
        <p:spPr>
          <a:xfrm>
            <a:off x="2057400" y="2057401"/>
            <a:ext cx="8382000" cy="3970318"/>
          </a:xfrm>
          <a:prstGeom prst="rect">
            <a:avLst/>
          </a:prstGeom>
          <a:noFill/>
        </p:spPr>
        <p:txBody>
          <a:bodyPr wrap="square" rtlCol="0">
            <a:spAutoFit/>
          </a:bodyPr>
          <a:lstStyle/>
          <a:p>
            <a:pPr marL="457200" indent="-457200">
              <a:buFont typeface="Arial"/>
              <a:buChar char="•"/>
            </a:pPr>
            <a:r>
              <a:rPr lang="en-US" sz="2800" dirty="0"/>
              <a:t>Certificates including a specialty at the Assessment Center:</a:t>
            </a:r>
          </a:p>
          <a:p>
            <a:pPr marL="1200150" lvl="2" indent="-285750">
              <a:buFont typeface="Arial"/>
              <a:buChar char="•"/>
            </a:pPr>
            <a:r>
              <a:rPr lang="en-US" sz="2800" dirty="0"/>
              <a:t>EMC/English as a New Language</a:t>
            </a:r>
          </a:p>
          <a:p>
            <a:pPr marL="1200150" lvl="2" indent="-285750">
              <a:buFont typeface="Arial"/>
              <a:buChar char="•"/>
            </a:pPr>
            <a:r>
              <a:rPr lang="en-US" sz="2800" dirty="0"/>
              <a:t>EAYA/English as a New Language</a:t>
            </a:r>
          </a:p>
          <a:p>
            <a:pPr marL="1200150" lvl="2" indent="-285750">
              <a:buFont typeface="Arial"/>
              <a:buChar char="•"/>
            </a:pPr>
            <a:r>
              <a:rPr lang="en-US" sz="2800" dirty="0"/>
              <a:t>ECYA/Exceptional Needs Specialist</a:t>
            </a:r>
          </a:p>
          <a:p>
            <a:pPr marL="1200150" lvl="2" indent="-285750">
              <a:buFont typeface="Arial"/>
              <a:buChar char="•"/>
            </a:pPr>
            <a:r>
              <a:rPr lang="en-US" sz="2800" dirty="0"/>
              <a:t>AYA/Science</a:t>
            </a:r>
          </a:p>
          <a:p>
            <a:pPr marL="285750" indent="-285750">
              <a:buFont typeface="Arial"/>
              <a:buChar char="•"/>
            </a:pPr>
            <a:r>
              <a:rPr lang="en-US" sz="2800" dirty="0"/>
              <a:t>EA and AYA/Math are provided a response book</a:t>
            </a:r>
          </a:p>
          <a:p>
            <a:pPr marL="285750" indent="-285750">
              <a:buFont typeface="Arial"/>
              <a:buChar char="•"/>
            </a:pPr>
            <a:r>
              <a:rPr lang="en-US" sz="2800" dirty="0"/>
              <a:t>Check your specific certificate requirements for complete information</a:t>
            </a:r>
          </a:p>
        </p:txBody>
      </p:sp>
    </p:spTree>
    <p:custDataLst>
      <p:tags r:id="rId1"/>
    </p:custDataLst>
    <p:extLst>
      <p:ext uri="{BB962C8B-B14F-4D97-AF65-F5344CB8AC3E}">
        <p14:creationId xmlns:p14="http://schemas.microsoft.com/office/powerpoint/2010/main" val="3769381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DD6"/>
          </a:solidFill>
        </p:spPr>
        <p:txBody>
          <a:bodyPr/>
          <a:lstStyle/>
          <a:p>
            <a:r>
              <a:rPr lang="en-US" dirty="0" smtClean="0"/>
              <a:t>Things Change!</a:t>
            </a:r>
            <a:endParaRPr lang="en-US" dirty="0"/>
          </a:p>
        </p:txBody>
      </p:sp>
      <p:sp>
        <p:nvSpPr>
          <p:cNvPr id="3" name="Content Placeholder 2"/>
          <p:cNvSpPr>
            <a:spLocks noGrp="1"/>
          </p:cNvSpPr>
          <p:nvPr>
            <p:ph idx="1"/>
          </p:nvPr>
        </p:nvSpPr>
        <p:spPr/>
        <p:txBody>
          <a:bodyPr/>
          <a:lstStyle/>
          <a:p>
            <a:pPr marL="0" indent="0">
              <a:buNone/>
            </a:pPr>
            <a:r>
              <a:rPr lang="en-US" dirty="0" smtClean="0"/>
              <a:t>Please visit the National Board website to make sure you have the current information on your specific Component One Items.</a:t>
            </a:r>
            <a:endParaRPr lang="en-US" dirty="0"/>
          </a:p>
        </p:txBody>
      </p:sp>
      <p:sp>
        <p:nvSpPr>
          <p:cNvPr id="7"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pic>
        <p:nvPicPr>
          <p:cNvPr id="51202" name="Picture 2" descr="https://encrypted-tbn0.google.com/images?q=tbn:ANd9GcR4L7BEs7M-mN8cssSSysyuQNrbXn7Ulu0mT9yjcxexAV3-gY9_"/>
          <p:cNvPicPr>
            <a:picLocks noChangeAspect="1" noChangeArrowheads="1"/>
          </p:cNvPicPr>
          <p:nvPr/>
        </p:nvPicPr>
        <p:blipFill>
          <a:blip r:embed="rId4" cstate="print"/>
          <a:srcRect/>
          <a:stretch>
            <a:fillRect/>
          </a:stretch>
        </p:blipFill>
        <p:spPr bwMode="auto">
          <a:xfrm>
            <a:off x="4343400" y="3352801"/>
            <a:ext cx="3124200" cy="2661357"/>
          </a:xfrm>
          <a:prstGeom prst="rect">
            <a:avLst/>
          </a:prstGeom>
          <a:noFill/>
        </p:spPr>
      </p:pic>
    </p:spTree>
    <p:custDataLst>
      <p:tags r:id="rId1"/>
    </p:custDataLst>
    <p:extLst>
      <p:ext uri="{BB962C8B-B14F-4D97-AF65-F5344CB8AC3E}">
        <p14:creationId xmlns:p14="http://schemas.microsoft.com/office/powerpoint/2010/main" val="3420960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69894" y="228600"/>
            <a:ext cx="9040906" cy="990600"/>
          </a:xfrm>
          <a:solidFill>
            <a:srgbClr val="FFCDD6"/>
          </a:solidFill>
        </p:spPr>
        <p:txBody>
          <a:bodyPr>
            <a:normAutofit/>
          </a:bodyPr>
          <a:lstStyle/>
          <a:p>
            <a:pPr eaLnBrk="1" hangingPunct="1"/>
            <a:r>
              <a:rPr lang="en-US" dirty="0" smtClean="0"/>
              <a:t>What is Component 1?</a:t>
            </a:r>
          </a:p>
        </p:txBody>
      </p:sp>
      <p:sp>
        <p:nvSpPr>
          <p:cNvPr id="6148" name="Rectangle 3"/>
          <p:cNvSpPr>
            <a:spLocks noGrp="1" noChangeArrowheads="1"/>
          </p:cNvSpPr>
          <p:nvPr>
            <p:ph idx="1"/>
          </p:nvPr>
        </p:nvSpPr>
        <p:spPr>
          <a:xfrm>
            <a:off x="389965" y="1143000"/>
            <a:ext cx="11080376" cy="5410200"/>
          </a:xfrm>
        </p:spPr>
        <p:txBody>
          <a:bodyPr>
            <a:normAutofit/>
          </a:bodyPr>
          <a:lstStyle/>
          <a:p>
            <a:r>
              <a:rPr lang="en-US" sz="4000" dirty="0">
                <a:solidFill>
                  <a:srgbClr val="1F497D"/>
                </a:solidFill>
              </a:rPr>
              <a:t>Two Parts:</a:t>
            </a:r>
          </a:p>
          <a:p>
            <a:pPr lvl="1"/>
            <a:r>
              <a:rPr lang="en-US" sz="4000" dirty="0"/>
              <a:t> 45 Selected Response Items (SRIs)</a:t>
            </a:r>
          </a:p>
          <a:p>
            <a:pPr lvl="2"/>
            <a:r>
              <a:rPr lang="en-US" sz="4000" dirty="0"/>
              <a:t>Stand-alone items</a:t>
            </a:r>
          </a:p>
          <a:p>
            <a:pPr lvl="2"/>
            <a:r>
              <a:rPr lang="en-US" sz="4000" dirty="0"/>
              <a:t>Includes a short passage with related questions</a:t>
            </a:r>
          </a:p>
          <a:p>
            <a:pPr lvl="1"/>
            <a:r>
              <a:rPr lang="en-US" sz="4000" dirty="0">
                <a:solidFill>
                  <a:srgbClr val="1F497D"/>
                </a:solidFill>
              </a:rPr>
              <a:t>Three Constructed Response Exercises (CREs)</a:t>
            </a:r>
          </a:p>
          <a:p>
            <a:pPr lvl="2"/>
            <a:r>
              <a:rPr lang="en-US" sz="4000" dirty="0">
                <a:solidFill>
                  <a:srgbClr val="1F497D"/>
                </a:solidFill>
              </a:rPr>
              <a:t>Consists of one or more </a:t>
            </a:r>
            <a:r>
              <a:rPr lang="en-US" sz="4000" u="sng" dirty="0">
                <a:solidFill>
                  <a:srgbClr val="1F497D"/>
                </a:solidFill>
              </a:rPr>
              <a:t>prompts/questions</a:t>
            </a:r>
            <a:endParaRPr lang="en-US" sz="4000" dirty="0">
              <a:solidFill>
                <a:srgbClr val="1F497D"/>
              </a:solidFill>
            </a:endParaRPr>
          </a:p>
          <a:p>
            <a:pPr lvl="2"/>
            <a:r>
              <a:rPr lang="en-US" sz="4000" dirty="0">
                <a:solidFill>
                  <a:srgbClr val="1F497D"/>
                </a:solidFill>
              </a:rPr>
              <a:t>Scenarios</a:t>
            </a:r>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Tree>
    <p:custDataLst>
      <p:tags r:id="rId1"/>
    </p:custDataLst>
    <p:extLst>
      <p:ext uri="{BB962C8B-B14F-4D97-AF65-F5344CB8AC3E}">
        <p14:creationId xmlns:p14="http://schemas.microsoft.com/office/powerpoint/2010/main" val="14861763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52" y="157424"/>
            <a:ext cx="10515600" cy="862758"/>
          </a:xfrm>
        </p:spPr>
        <p:txBody>
          <a:bodyPr/>
          <a:lstStyle/>
          <a:p>
            <a:r>
              <a:rPr lang="en-US" dirty="0" smtClean="0"/>
              <a:t>Component One in Context</a:t>
            </a:r>
            <a:endParaRPr lang="en-US" dirty="0"/>
          </a:p>
        </p:txBody>
      </p:sp>
      <p:grpSp>
        <p:nvGrpSpPr>
          <p:cNvPr id="5" name="Group 4"/>
          <p:cNvGrpSpPr/>
          <p:nvPr/>
        </p:nvGrpSpPr>
        <p:grpSpPr>
          <a:xfrm>
            <a:off x="999567" y="1087417"/>
            <a:ext cx="10101821" cy="5181330"/>
            <a:chOff x="546351" y="2209800"/>
            <a:chExt cx="8222171" cy="3846731"/>
          </a:xfrm>
        </p:grpSpPr>
        <p:sp>
          <p:nvSpPr>
            <p:cNvPr id="6" name="Can 5"/>
            <p:cNvSpPr/>
            <p:nvPr/>
          </p:nvSpPr>
          <p:spPr>
            <a:xfrm>
              <a:off x="2362200" y="2286000"/>
              <a:ext cx="1295399" cy="2732124"/>
            </a:xfrm>
            <a:prstGeom prst="can">
              <a:avLst>
                <a:gd name="adj" fmla="val 7541"/>
              </a:avLst>
            </a:prstGeom>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7" name="Can 6"/>
            <p:cNvSpPr/>
            <p:nvPr/>
          </p:nvSpPr>
          <p:spPr>
            <a:xfrm>
              <a:off x="546351" y="2230004"/>
              <a:ext cx="1358649" cy="2732124"/>
            </a:xfrm>
            <a:prstGeom prst="can">
              <a:avLst>
                <a:gd name="adj" fmla="val 7541"/>
              </a:avLst>
            </a:prstGeom>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8" name="Can 7"/>
            <p:cNvSpPr/>
            <p:nvPr/>
          </p:nvSpPr>
          <p:spPr>
            <a:xfrm>
              <a:off x="4419600" y="2286000"/>
              <a:ext cx="1165949" cy="2732124"/>
            </a:xfrm>
            <a:prstGeom prst="ca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an 8"/>
            <p:cNvSpPr/>
            <p:nvPr/>
          </p:nvSpPr>
          <p:spPr>
            <a:xfrm>
              <a:off x="5791200" y="2209800"/>
              <a:ext cx="1600200" cy="2732124"/>
            </a:xfrm>
            <a:prstGeom prst="can">
              <a:avLst/>
            </a:prstGeom>
            <a:solidFill>
              <a:srgbClr val="FAA3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an 9"/>
            <p:cNvSpPr/>
            <p:nvPr/>
          </p:nvSpPr>
          <p:spPr>
            <a:xfrm>
              <a:off x="7543800" y="2229388"/>
              <a:ext cx="1143000" cy="2732124"/>
            </a:xfrm>
            <a:prstGeom prst="can">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343400" y="3048000"/>
              <a:ext cx="1295400" cy="1077218"/>
            </a:xfrm>
            <a:prstGeom prst="rect">
              <a:avLst/>
            </a:prstGeom>
            <a:noFill/>
          </p:spPr>
          <p:txBody>
            <a:bodyPr wrap="square" rtlCol="0">
              <a:spAutoFit/>
            </a:bodyPr>
            <a:lstStyle/>
            <a:p>
              <a:pPr algn="ctr"/>
              <a:r>
                <a:rPr lang="en-US" sz="1600" dirty="0"/>
                <a:t>C</a:t>
              </a:r>
              <a:r>
                <a:rPr lang="en-US" sz="1600" dirty="0" smtClean="0"/>
                <a:t> 2</a:t>
              </a:r>
            </a:p>
            <a:p>
              <a:pPr algn="ctr"/>
              <a:r>
                <a:rPr lang="en-US" sz="1600" dirty="0" smtClean="0"/>
                <a:t>15% of total score</a:t>
              </a:r>
            </a:p>
            <a:p>
              <a:pPr algn="ctr"/>
              <a:endParaRPr lang="en-US" sz="1600" dirty="0"/>
            </a:p>
          </p:txBody>
        </p:sp>
        <p:sp>
          <p:nvSpPr>
            <p:cNvPr id="12" name="TextBox 11"/>
            <p:cNvSpPr txBox="1"/>
            <p:nvPr/>
          </p:nvSpPr>
          <p:spPr>
            <a:xfrm>
              <a:off x="5715000" y="2971800"/>
              <a:ext cx="1752755" cy="1077218"/>
            </a:xfrm>
            <a:prstGeom prst="rect">
              <a:avLst/>
            </a:prstGeom>
            <a:noFill/>
          </p:spPr>
          <p:txBody>
            <a:bodyPr wrap="square" rtlCol="0">
              <a:spAutoFit/>
            </a:bodyPr>
            <a:lstStyle/>
            <a:p>
              <a:pPr algn="ctr"/>
              <a:r>
                <a:rPr lang="en-US" sz="1600" dirty="0" smtClean="0"/>
                <a:t>C 3</a:t>
              </a:r>
            </a:p>
            <a:p>
              <a:pPr algn="ctr"/>
              <a:r>
                <a:rPr lang="en-US" sz="1600" dirty="0" smtClean="0"/>
                <a:t>30% of total Score</a:t>
              </a:r>
            </a:p>
            <a:p>
              <a:pPr algn="ctr"/>
              <a:endParaRPr lang="en-US" sz="1600" dirty="0"/>
            </a:p>
          </p:txBody>
        </p:sp>
        <p:sp>
          <p:nvSpPr>
            <p:cNvPr id="13" name="TextBox 12"/>
            <p:cNvSpPr txBox="1"/>
            <p:nvPr/>
          </p:nvSpPr>
          <p:spPr>
            <a:xfrm>
              <a:off x="7543800" y="2971800"/>
              <a:ext cx="1224722" cy="830997"/>
            </a:xfrm>
            <a:prstGeom prst="rect">
              <a:avLst/>
            </a:prstGeom>
            <a:noFill/>
          </p:spPr>
          <p:txBody>
            <a:bodyPr wrap="square" rtlCol="0">
              <a:spAutoFit/>
            </a:bodyPr>
            <a:lstStyle/>
            <a:p>
              <a:pPr algn="ctr"/>
              <a:r>
                <a:rPr lang="en-US" sz="1600" dirty="0" smtClean="0"/>
                <a:t>C 4</a:t>
              </a:r>
            </a:p>
            <a:p>
              <a:pPr algn="ctr"/>
              <a:r>
                <a:rPr lang="en-US" sz="1600" dirty="0" smtClean="0"/>
                <a:t>15% of </a:t>
              </a:r>
              <a:r>
                <a:rPr lang="en-US" sz="1600" dirty="0"/>
                <a:t>t</a:t>
              </a:r>
              <a:r>
                <a:rPr lang="en-US" sz="1600" dirty="0" smtClean="0"/>
                <a:t>otal Score</a:t>
              </a:r>
            </a:p>
          </p:txBody>
        </p:sp>
        <p:sp>
          <p:nvSpPr>
            <p:cNvPr id="14" name="TextBox 13"/>
            <p:cNvSpPr txBox="1"/>
            <p:nvPr/>
          </p:nvSpPr>
          <p:spPr>
            <a:xfrm>
              <a:off x="546351" y="2924111"/>
              <a:ext cx="1358649" cy="584776"/>
            </a:xfrm>
            <a:prstGeom prst="rect">
              <a:avLst/>
            </a:prstGeom>
            <a:noFill/>
          </p:spPr>
          <p:txBody>
            <a:bodyPr wrap="square" rtlCol="0">
              <a:spAutoFit/>
            </a:bodyPr>
            <a:lstStyle/>
            <a:p>
              <a:pPr algn="ctr"/>
              <a:r>
                <a:rPr lang="en-US" sz="1600" dirty="0" smtClean="0"/>
                <a:t>SRI = 20% of total score</a:t>
              </a:r>
            </a:p>
          </p:txBody>
        </p:sp>
        <p:cxnSp>
          <p:nvCxnSpPr>
            <p:cNvPr id="15" name="Straight Connector 14"/>
            <p:cNvCxnSpPr/>
            <p:nvPr/>
          </p:nvCxnSpPr>
          <p:spPr>
            <a:xfrm flipV="1">
              <a:off x="2362200" y="3276600"/>
              <a:ext cx="1295400" cy="7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362200" y="4114800"/>
              <a:ext cx="1295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438401" y="2590800"/>
              <a:ext cx="1143000" cy="584776"/>
            </a:xfrm>
            <a:prstGeom prst="rect">
              <a:avLst/>
            </a:prstGeom>
            <a:noFill/>
          </p:spPr>
          <p:txBody>
            <a:bodyPr wrap="square" rtlCol="0">
              <a:spAutoFit/>
            </a:bodyPr>
            <a:lstStyle/>
            <a:p>
              <a:pPr algn="ctr"/>
              <a:r>
                <a:rPr lang="en-US" sz="1600" dirty="0" smtClean="0"/>
                <a:t>CRE 1= 6.67%</a:t>
              </a:r>
            </a:p>
          </p:txBody>
        </p:sp>
        <p:sp>
          <p:nvSpPr>
            <p:cNvPr id="18" name="TextBox 17"/>
            <p:cNvSpPr txBox="1"/>
            <p:nvPr/>
          </p:nvSpPr>
          <p:spPr>
            <a:xfrm>
              <a:off x="2362201" y="3505200"/>
              <a:ext cx="1143000" cy="584776"/>
            </a:xfrm>
            <a:prstGeom prst="rect">
              <a:avLst/>
            </a:prstGeom>
            <a:noFill/>
          </p:spPr>
          <p:txBody>
            <a:bodyPr wrap="square" rtlCol="0">
              <a:spAutoFit/>
            </a:bodyPr>
            <a:lstStyle/>
            <a:p>
              <a:pPr algn="ctr"/>
              <a:r>
                <a:rPr lang="en-US" sz="1600" dirty="0" smtClean="0"/>
                <a:t>CRE 2= 6.67%</a:t>
              </a:r>
            </a:p>
          </p:txBody>
        </p:sp>
        <p:sp>
          <p:nvSpPr>
            <p:cNvPr id="19" name="TextBox 18"/>
            <p:cNvSpPr txBox="1"/>
            <p:nvPr/>
          </p:nvSpPr>
          <p:spPr>
            <a:xfrm>
              <a:off x="2362201" y="4419600"/>
              <a:ext cx="1143000" cy="584776"/>
            </a:xfrm>
            <a:prstGeom prst="rect">
              <a:avLst/>
            </a:prstGeom>
            <a:noFill/>
          </p:spPr>
          <p:txBody>
            <a:bodyPr wrap="square" rtlCol="0">
              <a:spAutoFit/>
            </a:bodyPr>
            <a:lstStyle/>
            <a:p>
              <a:pPr algn="ctr"/>
              <a:r>
                <a:rPr lang="en-US" sz="1600" dirty="0" smtClean="0"/>
                <a:t>CRE 3= 6.67%</a:t>
              </a:r>
            </a:p>
          </p:txBody>
        </p:sp>
        <p:sp>
          <p:nvSpPr>
            <p:cNvPr id="20" name="Left Brace 19"/>
            <p:cNvSpPr/>
            <p:nvPr/>
          </p:nvSpPr>
          <p:spPr>
            <a:xfrm rot="16200000">
              <a:off x="6326782" y="3122018"/>
              <a:ext cx="502119" cy="4164083"/>
            </a:xfrm>
            <a:prstGeom prst="leftBrace">
              <a:avLst>
                <a:gd name="adj1" fmla="val 0"/>
                <a:gd name="adj2" fmla="val 510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343400" y="5410200"/>
              <a:ext cx="4326508" cy="646331"/>
            </a:xfrm>
            <a:prstGeom prst="rect">
              <a:avLst/>
            </a:prstGeom>
            <a:noFill/>
          </p:spPr>
          <p:txBody>
            <a:bodyPr wrap="square" rtlCol="0">
              <a:spAutoFit/>
            </a:bodyPr>
            <a:lstStyle/>
            <a:p>
              <a:pPr algn="ctr"/>
              <a:r>
                <a:rPr lang="en-US" sz="1600" dirty="0" smtClean="0"/>
                <a:t>C2, C3, C4 Composite Score</a:t>
              </a:r>
            </a:p>
            <a:p>
              <a:pPr algn="ctr"/>
              <a:r>
                <a:rPr lang="en-US" sz="2000" b="1" dirty="0" smtClean="0"/>
                <a:t>60% of Total Score</a:t>
              </a:r>
            </a:p>
          </p:txBody>
        </p:sp>
        <p:sp>
          <p:nvSpPr>
            <p:cNvPr id="22" name="TextBox 21"/>
            <p:cNvSpPr txBox="1"/>
            <p:nvPr/>
          </p:nvSpPr>
          <p:spPr>
            <a:xfrm>
              <a:off x="762000" y="5410200"/>
              <a:ext cx="3618753" cy="646331"/>
            </a:xfrm>
            <a:prstGeom prst="rect">
              <a:avLst/>
            </a:prstGeom>
            <a:noFill/>
          </p:spPr>
          <p:txBody>
            <a:bodyPr wrap="square" rtlCol="0">
              <a:spAutoFit/>
            </a:bodyPr>
            <a:lstStyle/>
            <a:p>
              <a:pPr algn="ctr"/>
              <a:r>
                <a:rPr lang="en-US" sz="1600" dirty="0" smtClean="0"/>
                <a:t>SRI= 20%; CREs = 20-%</a:t>
              </a:r>
            </a:p>
            <a:p>
              <a:pPr algn="ctr"/>
              <a:r>
                <a:rPr lang="en-US" sz="2000" b="1" dirty="0" smtClean="0"/>
                <a:t>40% of Total Score</a:t>
              </a:r>
            </a:p>
          </p:txBody>
        </p:sp>
        <p:sp>
          <p:nvSpPr>
            <p:cNvPr id="23" name="Left Brace 22"/>
            <p:cNvSpPr/>
            <p:nvPr/>
          </p:nvSpPr>
          <p:spPr>
            <a:xfrm rot="16200000">
              <a:off x="2251220" y="4378180"/>
              <a:ext cx="265828" cy="1720268"/>
            </a:xfrm>
            <a:prstGeom prst="leftBrace">
              <a:avLst>
                <a:gd name="adj1" fmla="val 0"/>
                <a:gd name="adj2" fmla="val 510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Rectangle 23"/>
          <p:cNvSpPr/>
          <p:nvPr/>
        </p:nvSpPr>
        <p:spPr>
          <a:xfrm>
            <a:off x="600204" y="916393"/>
            <a:ext cx="4663865" cy="5271672"/>
          </a:xfrm>
          <a:prstGeom prst="rect">
            <a:avLst/>
          </a:prstGeom>
          <a:no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(c) 2016 NEA Materials not for distribution or use without expressed permission of the NEA. Feedback on materials should be directed to Jim Meadows at: Jmeadows@washingtonea.org</a:t>
            </a:r>
            <a:endParaRPr lang="en-US"/>
          </a:p>
        </p:txBody>
      </p:sp>
    </p:spTree>
    <p:extLst>
      <p:ext uri="{BB962C8B-B14F-4D97-AF65-F5344CB8AC3E}">
        <p14:creationId xmlns:p14="http://schemas.microsoft.com/office/powerpoint/2010/main" val="1188662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DD6"/>
          </a:solidFill>
        </p:spPr>
        <p:txBody>
          <a:bodyPr/>
          <a:lstStyle/>
          <a:p>
            <a:r>
              <a:rPr lang="en-US" dirty="0" smtClean="0"/>
              <a:t>Analyzing the Sample Questions</a:t>
            </a:r>
            <a:endParaRPr lang="en-US" dirty="0"/>
          </a:p>
        </p:txBody>
      </p:sp>
      <p:sp>
        <p:nvSpPr>
          <p:cNvPr id="3" name="Content Placeholder 2"/>
          <p:cNvSpPr>
            <a:spLocks noGrp="1"/>
          </p:cNvSpPr>
          <p:nvPr>
            <p:ph idx="1"/>
          </p:nvPr>
        </p:nvSpPr>
        <p:spPr/>
        <p:txBody>
          <a:bodyPr>
            <a:normAutofit/>
          </a:bodyPr>
          <a:lstStyle/>
          <a:p>
            <a:r>
              <a:rPr lang="en-US" dirty="0" smtClean="0"/>
              <a:t>Find your 5 sample SRI questions.</a:t>
            </a:r>
          </a:p>
          <a:p>
            <a:pPr marL="0" indent="0">
              <a:buNone/>
            </a:pPr>
            <a:endParaRPr lang="en-US" dirty="0" smtClean="0"/>
          </a:p>
          <a:p>
            <a:r>
              <a:rPr lang="en-US" dirty="0" smtClean="0">
                <a:solidFill>
                  <a:schemeClr val="tx2"/>
                </a:solidFill>
              </a:rPr>
              <a:t>Take the sample test individually (5 minutes of silent work)</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810000"/>
            <a:ext cx="1752600" cy="1981200"/>
          </a:xfrm>
          <a:prstGeom prst="rect">
            <a:avLst/>
          </a:prstGeom>
          <a:noFill/>
          <a:ln>
            <a:noFill/>
          </a:ln>
        </p:spPr>
      </p:pic>
      <p:sp>
        <p:nvSpPr>
          <p:cNvPr id="5" name="Rectangle 4"/>
          <p:cNvSpPr/>
          <p:nvPr/>
        </p:nvSpPr>
        <p:spPr>
          <a:xfrm>
            <a:off x="5257800" y="5867401"/>
            <a:ext cx="4572000" cy="246221"/>
          </a:xfrm>
          <a:prstGeom prst="rect">
            <a:avLst/>
          </a:prstGeom>
        </p:spPr>
        <p:txBody>
          <a:bodyPr>
            <a:spAutoFit/>
          </a:bodyPr>
          <a:lstStyle/>
          <a:p>
            <a:r>
              <a:rPr lang="en-US" sz="1000" dirty="0"/>
              <a:t>http://</a:t>
            </a:r>
            <a:r>
              <a:rPr lang="en-US" sz="1000" dirty="0" err="1"/>
              <a:t>www.cliparthut.com</a:t>
            </a:r>
            <a:r>
              <a:rPr lang="en-US" sz="1000" dirty="0"/>
              <a:t>/clip-arts/101/number-five-clip-art-101901.png</a:t>
            </a:r>
          </a:p>
        </p:txBody>
      </p:sp>
      <p:sp>
        <p:nvSpPr>
          <p:cNvPr id="6" name="Footer Placeholder 5"/>
          <p:cNvSpPr>
            <a:spLocks noGrp="1"/>
          </p:cNvSpPr>
          <p:nvPr>
            <p:ph type="ftr" sz="quarter" idx="11"/>
          </p:nvPr>
        </p:nvSpPr>
        <p:spPr>
          <a:xfrm>
            <a:off x="406400" y="6356350"/>
            <a:ext cx="116205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163620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DD6"/>
          </a:solidFill>
        </p:spPr>
        <p:txBody>
          <a:bodyPr>
            <a:normAutofit/>
          </a:bodyPr>
          <a:lstStyle/>
          <a:p>
            <a:r>
              <a:rPr lang="en-US" sz="5400" dirty="0"/>
              <a:t>The Importance of </a:t>
            </a:r>
            <a:r>
              <a:rPr lang="en-US" sz="5400" dirty="0" smtClean="0"/>
              <a:t>Studying!</a:t>
            </a:r>
            <a:endParaRPr lang="en-US" sz="5400" dirty="0"/>
          </a:p>
        </p:txBody>
      </p:sp>
      <p:sp>
        <p:nvSpPr>
          <p:cNvPr id="3" name="Content Placeholder 2"/>
          <p:cNvSpPr>
            <a:spLocks noGrp="1"/>
          </p:cNvSpPr>
          <p:nvPr>
            <p:ph idx="1"/>
          </p:nvPr>
        </p:nvSpPr>
        <p:spPr/>
        <p:txBody>
          <a:bodyPr>
            <a:normAutofit/>
          </a:bodyPr>
          <a:lstStyle/>
          <a:p>
            <a:r>
              <a:rPr lang="en-US" sz="3600" dirty="0" smtClean="0"/>
              <a:t>0 Hours of Studying = All Answers Look Correct</a:t>
            </a:r>
          </a:p>
          <a:p>
            <a:r>
              <a:rPr lang="en-US" sz="3600" dirty="0" smtClean="0"/>
              <a:t>5 Hours of Studying = 3 </a:t>
            </a:r>
            <a:r>
              <a:rPr lang="en-US" sz="3600" dirty="0"/>
              <a:t>Answers </a:t>
            </a:r>
            <a:r>
              <a:rPr lang="en-US" sz="3600" dirty="0" smtClean="0"/>
              <a:t>Look Correct</a:t>
            </a:r>
          </a:p>
          <a:p>
            <a:r>
              <a:rPr lang="en-US" sz="3600" dirty="0" smtClean="0"/>
              <a:t>10 Hours of Studying = </a:t>
            </a:r>
            <a:r>
              <a:rPr lang="en-US" sz="3600" dirty="0"/>
              <a:t>2 Answers </a:t>
            </a:r>
            <a:r>
              <a:rPr lang="en-US" sz="3600" dirty="0" smtClean="0"/>
              <a:t>Look Correct</a:t>
            </a:r>
          </a:p>
          <a:p>
            <a:r>
              <a:rPr lang="en-US" sz="3600" dirty="0" smtClean="0"/>
              <a:t>15 Hours of Studying = 1 Answer Looks Correct</a:t>
            </a:r>
            <a:endParaRPr lang="en-US" sz="3600" dirty="0"/>
          </a:p>
        </p:txBody>
      </p:sp>
      <p:sp>
        <p:nvSpPr>
          <p:cNvPr id="4" name="Footer Placeholder 3"/>
          <p:cNvSpPr>
            <a:spLocks noGrp="1"/>
          </p:cNvSpPr>
          <p:nvPr>
            <p:ph type="ftr" sz="quarter" idx="11"/>
          </p:nvPr>
        </p:nvSpPr>
        <p:spPr>
          <a:xfrm>
            <a:off x="203200" y="6356350"/>
            <a:ext cx="117729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113438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14311" y="377825"/>
            <a:ext cx="9686925" cy="1527175"/>
          </a:xfrm>
          <a:solidFill>
            <a:srgbClr val="FFCDD6"/>
          </a:solidFill>
        </p:spPr>
        <p:txBody>
          <a:bodyPr>
            <a:normAutofit/>
          </a:bodyPr>
          <a:lstStyle/>
          <a:p>
            <a:pPr eaLnBrk="1" hangingPunct="1"/>
            <a:r>
              <a:rPr lang="en-US" dirty="0" smtClean="0"/>
              <a:t>Practice a Constructed Response Exercise</a:t>
            </a:r>
          </a:p>
        </p:txBody>
      </p:sp>
      <p:sp>
        <p:nvSpPr>
          <p:cNvPr id="27652" name="Rectangle 3"/>
          <p:cNvSpPr>
            <a:spLocks noGrp="1" noChangeArrowheads="1"/>
          </p:cNvSpPr>
          <p:nvPr>
            <p:ph idx="1"/>
          </p:nvPr>
        </p:nvSpPr>
        <p:spPr>
          <a:xfrm>
            <a:off x="1905000" y="1905000"/>
            <a:ext cx="8382000" cy="4114800"/>
          </a:xfrm>
        </p:spPr>
        <p:txBody>
          <a:bodyPr>
            <a:normAutofit/>
          </a:bodyPr>
          <a:lstStyle/>
          <a:p>
            <a:pPr>
              <a:lnSpc>
                <a:spcPct val="90000"/>
              </a:lnSpc>
            </a:pPr>
            <a:r>
              <a:rPr lang="en-US" dirty="0" smtClean="0"/>
              <a:t>You will need:</a:t>
            </a:r>
          </a:p>
          <a:p>
            <a:pPr lvl="1">
              <a:lnSpc>
                <a:spcPct val="90000"/>
              </a:lnSpc>
            </a:pPr>
            <a:r>
              <a:rPr lang="en-US" sz="3200" dirty="0">
                <a:solidFill>
                  <a:srgbClr val="1F497D"/>
                </a:solidFill>
              </a:rPr>
              <a:t>Your Sample </a:t>
            </a:r>
            <a:r>
              <a:rPr lang="en-US" sz="3200" dirty="0" smtClean="0">
                <a:solidFill>
                  <a:srgbClr val="1F497D"/>
                </a:solidFill>
              </a:rPr>
              <a:t>CREs </a:t>
            </a:r>
            <a:r>
              <a:rPr lang="en-US" sz="3200" dirty="0">
                <a:solidFill>
                  <a:srgbClr val="1F497D"/>
                </a:solidFill>
              </a:rPr>
              <a:t>(found in the Component 1 Sample Items and Scoring Rubrics )</a:t>
            </a:r>
          </a:p>
          <a:p>
            <a:pPr lvl="1">
              <a:lnSpc>
                <a:spcPct val="90000"/>
              </a:lnSpc>
            </a:pPr>
            <a:r>
              <a:rPr lang="en-US" sz="3200" dirty="0">
                <a:solidFill>
                  <a:srgbClr val="1F497D"/>
                </a:solidFill>
              </a:rPr>
              <a:t>Scoring Rubrics for each (directly following each exercise) </a:t>
            </a:r>
          </a:p>
          <a:p>
            <a:pPr lvl="1">
              <a:lnSpc>
                <a:spcPct val="90000"/>
              </a:lnSpc>
            </a:pPr>
            <a:endParaRPr lang="en-US" dirty="0"/>
          </a:p>
          <a:p>
            <a:pPr>
              <a:lnSpc>
                <a:spcPct val="90000"/>
              </a:lnSpc>
            </a:pPr>
            <a:r>
              <a:rPr lang="en-US" i="1" dirty="0" smtClean="0"/>
              <a:t>Remember, the </a:t>
            </a:r>
            <a:r>
              <a:rPr lang="en-US" i="1" dirty="0"/>
              <a:t>range of the exercises is matched to the certificate, NOT your job.</a:t>
            </a:r>
          </a:p>
          <a:p>
            <a:pPr lvl="1">
              <a:lnSpc>
                <a:spcPct val="90000"/>
              </a:lnSpc>
            </a:pPr>
            <a:endParaRPr lang="en-US" dirty="0"/>
          </a:p>
        </p:txBody>
      </p:sp>
      <p:sp>
        <p:nvSpPr>
          <p:cNvPr id="8" name="Footer Placeholder 3"/>
          <p:cNvSpPr>
            <a:spLocks noGrp="1"/>
          </p:cNvSpPr>
          <p:nvPr>
            <p:ph type="ftr" sz="quarter" idx="11"/>
          </p:nvPr>
        </p:nvSpPr>
        <p:spPr>
          <a:xfrm>
            <a:off x="1524000" y="6356351"/>
            <a:ext cx="9144000" cy="365125"/>
          </a:xfrm>
        </p:spPr>
        <p:txBody>
          <a:bodyPr/>
          <a:lstStyle/>
          <a:p>
            <a:r>
              <a:rPr lang="en-US" smtClean="0"/>
              <a:t>(c) 2016 NEA Materials not for distribution or use without expressed permission of the NEA. Feedback on materials should be directed to Jim Meadows at: Jmeadows@washingtonea.org</a:t>
            </a:r>
            <a:endParaRPr lang="en-US" dirty="0"/>
          </a:p>
        </p:txBody>
      </p:sp>
    </p:spTree>
    <p:custDataLst>
      <p:tags r:id="rId1"/>
    </p:custDataLst>
    <p:extLst>
      <p:ext uri="{BB962C8B-B14F-4D97-AF65-F5344CB8AC3E}">
        <p14:creationId xmlns:p14="http://schemas.microsoft.com/office/powerpoint/2010/main" val="18227472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39" y="120465"/>
            <a:ext cx="10942674" cy="1325563"/>
          </a:xfrm>
          <a:solidFill>
            <a:srgbClr val="FFCDD6"/>
          </a:solidFill>
        </p:spPr>
        <p:txBody>
          <a:bodyPr>
            <a:normAutofit/>
          </a:bodyPr>
          <a:lstStyle/>
          <a:p>
            <a:r>
              <a:rPr lang="en-US" sz="6600" dirty="0" smtClean="0"/>
              <a:t>Steps to “tackling” your goals</a:t>
            </a:r>
            <a:endParaRPr lang="en-US" sz="6600" dirty="0"/>
          </a:p>
        </p:txBody>
      </p:sp>
      <p:sp>
        <p:nvSpPr>
          <p:cNvPr id="3" name="Content Placeholder 2"/>
          <p:cNvSpPr>
            <a:spLocks noGrp="1"/>
          </p:cNvSpPr>
          <p:nvPr>
            <p:ph idx="1"/>
          </p:nvPr>
        </p:nvSpPr>
        <p:spPr>
          <a:xfrm>
            <a:off x="561754" y="1446028"/>
            <a:ext cx="10515600" cy="5198767"/>
          </a:xfrm>
        </p:spPr>
        <p:txBody>
          <a:bodyPr>
            <a:normAutofit/>
          </a:bodyPr>
          <a:lstStyle/>
          <a:p>
            <a:pPr marL="0" indent="0" algn="ctr">
              <a:buNone/>
            </a:pPr>
            <a:r>
              <a:rPr lang="en-US" sz="1300" dirty="0" smtClean="0"/>
              <a:t>  </a:t>
            </a:r>
            <a:r>
              <a:rPr lang="en-US" sz="1900" b="1" dirty="0" smtClean="0"/>
              <a:t>                   </a:t>
            </a:r>
            <a:r>
              <a:rPr lang="en-US" sz="5400" b="1" dirty="0" smtClean="0"/>
              <a:t>   </a:t>
            </a:r>
            <a:r>
              <a:rPr lang="en-US" sz="5400" b="1" dirty="0" smtClean="0"/>
              <a:t>Brainstorm</a:t>
            </a:r>
            <a:endParaRPr lang="en-US" sz="6000" b="1" dirty="0" smtClean="0"/>
          </a:p>
          <a:p>
            <a:r>
              <a:rPr lang="en-US" sz="3600" dirty="0" smtClean="0"/>
              <a:t>What strategies can you use to teach yourself this content?</a:t>
            </a:r>
          </a:p>
          <a:p>
            <a:pPr marL="171450" indent="-171450"/>
            <a:r>
              <a:rPr lang="en-US" sz="3600" dirty="0" smtClean="0"/>
              <a:t> </a:t>
            </a:r>
            <a:r>
              <a:rPr lang="en-US" sz="3600" dirty="0"/>
              <a:t>Determine or review your own learning styles</a:t>
            </a:r>
          </a:p>
          <a:p>
            <a:pPr marL="171450" indent="-171450"/>
            <a:r>
              <a:rPr lang="en-US" sz="3600" dirty="0" smtClean="0"/>
              <a:t> </a:t>
            </a:r>
            <a:r>
              <a:rPr lang="en-US" sz="3600" dirty="0"/>
              <a:t>Identify your strengths and weaknesses</a:t>
            </a:r>
          </a:p>
          <a:p>
            <a:pPr marL="171450" indent="-171450"/>
            <a:r>
              <a:rPr lang="en-US" sz="3600" dirty="0"/>
              <a:t> </a:t>
            </a:r>
            <a:r>
              <a:rPr lang="en-US" sz="3600" dirty="0" smtClean="0"/>
              <a:t>Determine resources you can use</a:t>
            </a:r>
          </a:p>
          <a:p>
            <a:endParaRPr lang="en-US" sz="4000" b="1" dirty="0" smtClean="0"/>
          </a:p>
          <a:p>
            <a:pPr marL="0" indent="0">
              <a:buNone/>
            </a:pPr>
            <a:endParaRPr lang="en-US" dirty="0"/>
          </a:p>
        </p:txBody>
      </p:sp>
      <p:sp>
        <p:nvSpPr>
          <p:cNvPr id="4" name="Footer Placeholder 3"/>
          <p:cNvSpPr>
            <a:spLocks noGrp="1"/>
          </p:cNvSpPr>
          <p:nvPr>
            <p:ph type="ftr" sz="quarter" idx="11"/>
          </p:nvPr>
        </p:nvSpPr>
        <p:spPr>
          <a:xfrm>
            <a:off x="228600" y="6356350"/>
            <a:ext cx="116459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375593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DD6"/>
          </a:solidFill>
        </p:spPr>
        <p:txBody>
          <a:bodyPr/>
          <a:lstStyle/>
          <a:p>
            <a:r>
              <a:rPr lang="en-US" dirty="0" smtClean="0"/>
              <a:t>Steps to Mastery</a:t>
            </a:r>
            <a:endParaRPr lang="en-US" dirty="0"/>
          </a:p>
        </p:txBody>
      </p:sp>
      <p:sp>
        <p:nvSpPr>
          <p:cNvPr id="3" name="Content Placeholder 2"/>
          <p:cNvSpPr>
            <a:spLocks noGrp="1"/>
          </p:cNvSpPr>
          <p:nvPr>
            <p:ph idx="1"/>
          </p:nvPr>
        </p:nvSpPr>
        <p:spPr>
          <a:xfrm>
            <a:off x="1612900" y="2159001"/>
            <a:ext cx="8534400" cy="3543299"/>
          </a:xfrm>
        </p:spPr>
        <p:txBody>
          <a:bodyPr>
            <a:normAutofit/>
          </a:bodyPr>
          <a:lstStyle/>
          <a:p>
            <a:r>
              <a:rPr lang="en-US" dirty="0" smtClean="0"/>
              <a:t>Target Your Weakest Areas and Skill Sets</a:t>
            </a:r>
          </a:p>
          <a:p>
            <a:r>
              <a:rPr lang="en-US" dirty="0" smtClean="0"/>
              <a:t>Train Yourself in Those Areas</a:t>
            </a:r>
          </a:p>
          <a:p>
            <a:r>
              <a:rPr lang="en-US" dirty="0" smtClean="0"/>
              <a:t>Test Yourself by Practicing Your Skills in the Classroom</a:t>
            </a:r>
          </a:p>
          <a:p>
            <a:r>
              <a:rPr lang="en-US" dirty="0" smtClean="0"/>
              <a:t>Transfer What You Have Learned As You Grow and Progress Through the Other Components</a:t>
            </a:r>
          </a:p>
          <a:p>
            <a:r>
              <a:rPr lang="en-US" dirty="0" smtClean="0"/>
              <a:t>Trust Yourself and Take What You Know to the Testing Center</a:t>
            </a:r>
          </a:p>
        </p:txBody>
      </p:sp>
      <p:sp>
        <p:nvSpPr>
          <p:cNvPr id="4" name="Footer Placeholder 3"/>
          <p:cNvSpPr>
            <a:spLocks noGrp="1"/>
          </p:cNvSpPr>
          <p:nvPr>
            <p:ph type="ftr" sz="quarter" idx="11"/>
          </p:nvPr>
        </p:nvSpPr>
        <p:spPr>
          <a:xfrm>
            <a:off x="292100" y="6356350"/>
            <a:ext cx="11544300" cy="365125"/>
          </a:xfrm>
        </p:spPr>
        <p:txBody>
          <a:bodyPr/>
          <a:lstStyle/>
          <a:p>
            <a:r>
              <a:rPr lang="en-US" dirty="0" smtClean="0"/>
              <a:t>(c) 2016 NEA Materials not for distribution or use without expressed permission of the NEA. Feedback on materials should be directed to Jim Meadows at: </a:t>
            </a:r>
            <a:r>
              <a:rPr lang="en-US" dirty="0" err="1" smtClean="0"/>
              <a:t>Jmeadows@washingtonea.org</a:t>
            </a:r>
            <a:endParaRPr lang="en-US" dirty="0"/>
          </a:p>
        </p:txBody>
      </p:sp>
    </p:spTree>
    <p:extLst>
      <p:ext uri="{BB962C8B-B14F-4D97-AF65-F5344CB8AC3E}">
        <p14:creationId xmlns:p14="http://schemas.microsoft.com/office/powerpoint/2010/main" val="24017797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2464</Words>
  <Application>Microsoft Office PowerPoint</Application>
  <PresentationFormat>Widescreen</PresentationFormat>
  <Paragraphs>269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Component One </vt:lpstr>
      <vt:lpstr>What is Component 1?</vt:lpstr>
      <vt:lpstr>What is Component 1?</vt:lpstr>
      <vt:lpstr>Component One in Context</vt:lpstr>
      <vt:lpstr>Analyzing the Sample Questions</vt:lpstr>
      <vt:lpstr>The Importance of Studying!</vt:lpstr>
      <vt:lpstr>Practice a Constructed Response Exercise</vt:lpstr>
      <vt:lpstr>Steps to “tackling” your goals</vt:lpstr>
      <vt:lpstr>Steps to Mastery</vt:lpstr>
      <vt:lpstr>Selected Response Items</vt:lpstr>
      <vt:lpstr>An EA/ELA Sample</vt:lpstr>
      <vt:lpstr>Important Vocabulary:</vt:lpstr>
      <vt:lpstr>The Bottom Line</vt:lpstr>
      <vt:lpstr>Assessment Schedule</vt:lpstr>
      <vt:lpstr>What you can bring in:</vt:lpstr>
      <vt:lpstr>When and How to Register</vt:lpstr>
      <vt:lpstr>When to Take It</vt:lpstr>
      <vt:lpstr>One Week Before Assessment</vt:lpstr>
      <vt:lpstr>Test Day</vt:lpstr>
      <vt:lpstr>Ethical Issues</vt:lpstr>
      <vt:lpstr>PowerPoint Presentation</vt:lpstr>
      <vt:lpstr>Things Change!</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 Stacy</dc:creator>
  <cp:lastModifiedBy>Drum, Stacy</cp:lastModifiedBy>
  <cp:revision>2</cp:revision>
  <dcterms:created xsi:type="dcterms:W3CDTF">2017-04-28T19:56:48Z</dcterms:created>
  <dcterms:modified xsi:type="dcterms:W3CDTF">2017-04-28T20:06:31Z</dcterms:modified>
</cp:coreProperties>
</file>