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 id="2147483694" r:id="rId2"/>
    <p:sldMasterId id="2147483695" r:id="rId3"/>
  </p:sldMasterIdLst>
  <p:notesMasterIdLst>
    <p:notesMasterId r:id="rId28"/>
  </p:notesMasterIdLst>
  <p:sldIdLst>
    <p:sldId id="258" r:id="rId4"/>
    <p:sldId id="261" r:id="rId5"/>
    <p:sldId id="262" r:id="rId6"/>
    <p:sldId id="263" r:id="rId7"/>
    <p:sldId id="264" r:id="rId8"/>
    <p:sldId id="265" r:id="rId9"/>
    <p:sldId id="266" r:id="rId10"/>
    <p:sldId id="267" r:id="rId11"/>
    <p:sldId id="268" r:id="rId12"/>
    <p:sldId id="274" r:id="rId13"/>
    <p:sldId id="279" r:id="rId14"/>
    <p:sldId id="286"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ulu Gapero" initials="" lastIdx="1" clrIdx="0"/>
  <p:cmAuthor id="1" name="Charlene Steadm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628012-CF4C-44E7-A79D-DC9E168DDDCA}">
  <a:tblStyle styleId="{4A628012-CF4C-44E7-A79D-DC9E168DDDCA}" styleName="Table_0"/>
  <a:tblStyle styleId="{6AD93761-B60B-41E6-BCD4-65308306D68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FEB"/>
          </a:solidFill>
        </a:fill>
      </a:tcStyle>
    </a:wholeTbl>
    <a:band1H>
      <a:tcStyle>
        <a:tcBdr/>
        <a:fill>
          <a:solidFill>
            <a:srgbClr val="CBDDD5"/>
          </a:solidFill>
        </a:fill>
      </a:tcStyle>
    </a:band1H>
    <a:band1V>
      <a:tcStyle>
        <a:tcBdr/>
        <a:fill>
          <a:solidFill>
            <a:srgbClr val="CBDDD5"/>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45"/>
    <p:restoredTop sz="94579"/>
  </p:normalViewPr>
  <p:slideViewPr>
    <p:cSldViewPr snapToGrid="0" snapToObjects="1">
      <p:cViewPr varScale="1">
        <p:scale>
          <a:sx n="54" d="100"/>
          <a:sy n="54" d="100"/>
        </p:scale>
        <p:origin x="208" y="88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5T19:23:40.989" idx="1">
    <p:pos x="6000" y="0"/>
    <p:text>Replace with 2017-2018 schedule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574689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www.pearsonvue.com/NBPT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2-3 minutes</a:t>
            </a:r>
          </a:p>
          <a:p>
            <a:pPr marL="0" marR="0" lvl="0" indent="0" algn="l" rtl="0">
              <a:lnSpc>
                <a:spcPct val="100000"/>
              </a:lnSpc>
              <a:spcBef>
                <a:spcPts val="0"/>
              </a:spcBef>
              <a:buSzPct val="25000"/>
              <a:buNone/>
            </a:pPr>
            <a:r>
              <a:rPr lang="en-US" b="1" i="0" u="none" strike="noStrike" cap="none">
                <a:solidFill>
                  <a:schemeClr val="dk1"/>
                </a:solidFill>
                <a:latin typeface="Calibri"/>
                <a:ea typeface="Calibri"/>
                <a:cs typeface="Calibri"/>
                <a:sym typeface="Calibri"/>
              </a:rPr>
              <a:t>Materials: </a:t>
            </a:r>
            <a:r>
              <a:rPr lang="en-US" b="0" i="0" u="none" strike="noStrike" cap="none">
                <a:solidFill>
                  <a:schemeClr val="dk1"/>
                </a:solidFill>
                <a:latin typeface="Calibri"/>
                <a:ea typeface="Calibri"/>
                <a:cs typeface="Calibri"/>
                <a:sym typeface="Calibri"/>
              </a:rPr>
              <a:t>none</a:t>
            </a:r>
          </a:p>
          <a:p>
            <a:pPr marL="0" marR="0" lvl="0" indent="0" algn="l" rtl="0">
              <a:lnSpc>
                <a:spcPct val="100000"/>
              </a:lnSpc>
              <a:spcBef>
                <a:spcPts val="0"/>
              </a:spcBef>
              <a:buSzPct val="25000"/>
              <a:buNone/>
            </a:pPr>
            <a:endParaRPr b="1"/>
          </a:p>
          <a:p>
            <a:pPr marL="0" marR="0" lvl="0" indent="0" algn="l" rtl="0">
              <a:lnSpc>
                <a:spcPct val="100000"/>
              </a:lnSpc>
              <a:spcBef>
                <a:spcPts val="0"/>
              </a:spcBef>
              <a:buSzPct val="25000"/>
              <a:buNone/>
            </a:pPr>
            <a:r>
              <a:rPr lang="en-US" sz="1200" b="1" i="0" u="none" strike="noStrike" cap="none">
                <a:solidFill>
                  <a:schemeClr val="dk1"/>
                </a:solidFill>
                <a:latin typeface="Calibri"/>
                <a:ea typeface="Calibri"/>
                <a:cs typeface="Calibri"/>
                <a:sym typeface="Calibri"/>
              </a:rPr>
              <a:t>Trainers Notes:</a:t>
            </a:r>
            <a:r>
              <a:rPr lang="en-US" b="1"/>
              <a:t> </a:t>
            </a:r>
            <a:r>
              <a:rPr lang="en-US"/>
              <a:t>If applicable in your location, add a line that candidates should sit in like certificate groups.</a:t>
            </a:r>
          </a:p>
          <a:p>
            <a:pPr marL="0" marR="0" lvl="0" indent="0" algn="l" rtl="0">
              <a:lnSpc>
                <a:spcPct val="100000"/>
              </a:lnSpc>
              <a:spcBef>
                <a:spcPts val="0"/>
              </a:spcBef>
              <a:spcAft>
                <a:spcPts val="0"/>
              </a:spcAft>
              <a:buSzPct val="25000"/>
              <a:buNone/>
            </a:pPr>
            <a:endParaRPr b="0" i="0" u="none" strike="noStrike" cap="none">
              <a:solidFill>
                <a:schemeClr val="dk1"/>
              </a:solidFill>
              <a:latin typeface="Calibri"/>
              <a:ea typeface="Calibri"/>
              <a:cs typeface="Calibri"/>
              <a:sym typeface="Calibri"/>
            </a:endParaRPr>
          </a:p>
          <a:p>
            <a:pPr marL="0" marR="0" lvl="0" indent="0" algn="l" rtl="0">
              <a:lnSpc>
                <a:spcPct val="115000"/>
              </a:lnSpc>
              <a:spcBef>
                <a:spcPts val="500"/>
              </a:spcBef>
              <a:spcAft>
                <a:spcPts val="0"/>
              </a:spcAft>
              <a:buSzPct val="25000"/>
              <a:buNone/>
            </a:pPr>
            <a:r>
              <a:rPr lang="en-US" sz="1200" b="1" i="0" u="none" strike="noStrike" cap="none">
                <a:solidFill>
                  <a:schemeClr val="dk1"/>
                </a:solidFill>
                <a:latin typeface="Calibri"/>
                <a:ea typeface="Calibri"/>
                <a:cs typeface="Calibri"/>
                <a:sym typeface="Calibri"/>
              </a:rPr>
              <a:t>TELL PARTICIPANTS:</a:t>
            </a:r>
          </a:p>
          <a:p>
            <a:pPr marL="457200" marR="0" lvl="0" indent="-304800" algn="l" rtl="0">
              <a:lnSpc>
                <a:spcPct val="115000"/>
              </a:lnSpc>
              <a:spcBef>
                <a:spcPts val="500"/>
              </a:spcBef>
              <a:spcAft>
                <a:spcPts val="0"/>
              </a:spcAft>
              <a:buClr>
                <a:schemeClr val="dk1"/>
              </a:buClr>
              <a:buSzPct val="100000"/>
              <a:buFont typeface="Trebuchet MS"/>
              <a:buChar char="●"/>
            </a:pPr>
            <a:r>
              <a:rPr lang="en-US" sz="1200" b="0" i="0" u="none" strike="noStrike" cap="none">
                <a:solidFill>
                  <a:schemeClr val="dk1"/>
                </a:solidFill>
                <a:latin typeface="Calibri"/>
                <a:ea typeface="Calibri"/>
                <a:cs typeface="Calibri"/>
                <a:sym typeface="Calibri"/>
              </a:rPr>
              <a:t>Component 1 is designed as a 3.5 hour academy. [This may vary for each site/location; adjust the time accordingly].</a:t>
            </a:r>
          </a:p>
          <a:p>
            <a:pPr marL="457200" marR="0" lvl="0" indent="-304800" algn="l" rtl="0">
              <a:lnSpc>
                <a:spcPct val="115000"/>
              </a:lnSpc>
              <a:spcBef>
                <a:spcPts val="500"/>
              </a:spcBef>
              <a:spcAft>
                <a:spcPts val="0"/>
              </a:spcAft>
              <a:buClr>
                <a:schemeClr val="dk1"/>
              </a:buClr>
              <a:buSzPct val="100000"/>
              <a:buFont typeface="Trebuchet MS"/>
              <a:buChar char="●"/>
            </a:pPr>
            <a:r>
              <a:rPr lang="en-US" sz="1200" b="0" i="0" u="none" strike="noStrike" cap="none">
                <a:solidFill>
                  <a:schemeClr val="dk1"/>
                </a:solidFill>
                <a:latin typeface="Calibri"/>
                <a:ea typeface="Calibri"/>
                <a:cs typeface="Calibri"/>
                <a:sym typeface="Calibri"/>
              </a:rPr>
              <a:t>In this session, we will explore the purpose and elements for Component 1:  Content Knowledge</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6" name="Shape 3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2 mins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is simply a list of ideas successful candidates use to prepare for Component 1.</a:t>
            </a:r>
            <a:r>
              <a:rPr lang="en-US"/>
              <a:t> Remind participants </a:t>
            </a:r>
            <a:r>
              <a:rPr lang="en-US" sz="1200" b="0" i="0" u="none" strike="noStrike" cap="none">
                <a:solidFill>
                  <a:schemeClr val="dk1"/>
                </a:solidFill>
                <a:latin typeface="Calibri"/>
                <a:ea typeface="Calibri"/>
                <a:cs typeface="Calibri"/>
                <a:sym typeface="Calibri"/>
              </a:rPr>
              <a:t>to add other ideas </a:t>
            </a:r>
            <a:r>
              <a:rPr lang="en-US"/>
              <a:t>as the discussion unfolds</a:t>
            </a:r>
            <a:r>
              <a:rPr lang="en-US" sz="1200" b="0" i="0" u="none" strike="noStrike" cap="none">
                <a:solidFill>
                  <a:schemeClr val="dk1"/>
                </a:solidFill>
                <a:latin typeface="Calibri"/>
                <a:ea typeface="Calibri"/>
                <a:cs typeface="Calibri"/>
                <a:sym typeface="Calibri"/>
              </a:rPr>
              <a:t>.</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(look at slide with resources later in the presentation)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is simply a list of ideas successful candidates use to prepare for Component 1. </a:t>
            </a:r>
            <a:r>
              <a:rPr lang="en-US"/>
              <a:t>Feel free to add other ideas as we discuss.</a:t>
            </a:r>
          </a:p>
          <a:p>
            <a:pPr marL="171450" marR="0" lvl="0" indent="-171450" algn="l" rtl="0">
              <a:spcBef>
                <a:spcPts val="0"/>
              </a:spcBef>
              <a:buClr>
                <a:schemeClr val="dk1"/>
              </a:buClr>
              <a:buSzPct val="100000"/>
              <a:buFont typeface="Arial"/>
              <a:buChar char="•"/>
            </a:pPr>
            <a:r>
              <a:rPr lang="en-US"/>
              <a:t>Some of the steps you can take</a:t>
            </a:r>
          </a:p>
          <a:p>
            <a:pPr lvl="1" rtl="0">
              <a:lnSpc>
                <a:spcPct val="100000"/>
              </a:lnSpc>
              <a:spcBef>
                <a:spcPts val="0"/>
              </a:spcBef>
              <a:buClr>
                <a:schemeClr val="dk1"/>
              </a:buClr>
              <a:buSzPct val="100000"/>
            </a:pPr>
            <a:r>
              <a:rPr lang="en-US"/>
              <a:t>Target the areas and skills in which you are less confident</a:t>
            </a:r>
          </a:p>
          <a:p>
            <a:pPr lvl="1" rtl="0">
              <a:lnSpc>
                <a:spcPct val="100000"/>
              </a:lnSpc>
              <a:spcBef>
                <a:spcPts val="0"/>
              </a:spcBef>
              <a:buClr>
                <a:schemeClr val="dk1"/>
              </a:buClr>
              <a:buSzPct val="100000"/>
            </a:pPr>
            <a:r>
              <a:rPr lang="en-US"/>
              <a:t>Train yourself in those areas</a:t>
            </a:r>
          </a:p>
          <a:p>
            <a:pPr lvl="1" rtl="0">
              <a:lnSpc>
                <a:spcPct val="100000"/>
              </a:lnSpc>
              <a:spcBef>
                <a:spcPts val="0"/>
              </a:spcBef>
              <a:buClr>
                <a:schemeClr val="dk1"/>
              </a:buClr>
              <a:buSzPct val="100000"/>
            </a:pPr>
            <a:r>
              <a:rPr lang="en-US"/>
              <a:t>Test yourself by practicing your skills in the classroom</a:t>
            </a:r>
          </a:p>
          <a:p>
            <a:pPr lvl="1" rtl="0">
              <a:lnSpc>
                <a:spcPct val="100000"/>
              </a:lnSpc>
              <a:spcBef>
                <a:spcPts val="0"/>
              </a:spcBef>
              <a:buClr>
                <a:schemeClr val="dk1"/>
              </a:buClr>
              <a:buSzPct val="100000"/>
            </a:pPr>
            <a:r>
              <a:rPr lang="en-US"/>
              <a:t>Transfer what you have learned as you grow and progress through the other components</a:t>
            </a:r>
          </a:p>
          <a:p>
            <a:pPr lvl="1" rtl="0">
              <a:lnSpc>
                <a:spcPct val="100000"/>
              </a:lnSpc>
              <a:spcBef>
                <a:spcPts val="0"/>
              </a:spcBef>
              <a:buClr>
                <a:schemeClr val="dk1"/>
              </a:buClr>
              <a:buSzPct val="100000"/>
            </a:pPr>
            <a:r>
              <a:rPr lang="en-US"/>
              <a:t>Trust yourself and take what you know to the Testing Center</a:t>
            </a:r>
          </a:p>
          <a:p>
            <a:pPr marR="0" lvl="0" algn="l" rtl="0">
              <a:spcBef>
                <a:spcPts val="0"/>
              </a:spcBef>
              <a:buNone/>
            </a:pPr>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03" name="Shape 50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0" name="Shape 55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a:t>
            </a:r>
            <a:r>
              <a:rPr lang="en-US"/>
              <a:t>5-8</a:t>
            </a:r>
            <a:r>
              <a:rPr lang="en-US" sz="1200" b="0" i="0" u="none" strike="noStrike" cap="none">
                <a:solidFill>
                  <a:schemeClr val="dk1"/>
                </a:solidFill>
                <a:latin typeface="Calibri"/>
                <a:ea typeface="Calibri"/>
                <a:cs typeface="Calibri"/>
                <a:sym typeface="Calibri"/>
              </a:rPr>
              <a:t> mins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The table (see slide 22) from their Component 1 instructions and the Graphic organizer for Component 1.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a:t>Have participants go through C1 to list their assessed topics and list them.</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small groups, quickly complete the first column using the </a:t>
            </a:r>
            <a:r>
              <a:rPr lang="en-US" sz="1200" b="0" i="0" u="none" strike="noStrike" cap="none">
                <a:solidFill>
                  <a:srgbClr val="000000"/>
                </a:solidFill>
                <a:latin typeface="Calibri"/>
                <a:ea typeface="Calibri"/>
                <a:cs typeface="Calibri"/>
                <a:sym typeface="Calibri"/>
              </a:rPr>
              <a:t>Overview Standards Measured by Selected Response Items page.</a:t>
            </a:r>
          </a:p>
        </p:txBody>
      </p:sp>
      <p:sp>
        <p:nvSpPr>
          <p:cNvPr id="551" name="Shape 55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3" name="Shape 61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1 min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Sample CREs and scoring rubrics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Scoring Rubrics for each </a:t>
            </a:r>
            <a:r>
              <a:rPr lang="en-US"/>
              <a:t>e</a:t>
            </a:r>
            <a:r>
              <a:rPr lang="en-US" sz="1200" b="0" i="0" u="none" strike="noStrike" cap="none">
                <a:solidFill>
                  <a:schemeClr val="dk1"/>
                </a:solidFill>
                <a:latin typeface="Calibri"/>
                <a:ea typeface="Calibri"/>
                <a:cs typeface="Calibri"/>
                <a:sym typeface="Calibri"/>
              </a:rPr>
              <a:t>xercise follows each sample exercise.  There are 3 sample Constructed Response Exercises.  Focus their attention on the fact that C1 </a:t>
            </a:r>
            <a:r>
              <a:rPr lang="en-US"/>
              <a:t>covers the entire certificate area while C2, C3 and C4 are specific to their teaching.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lnSpc>
                <a:spcPct val="90000"/>
              </a:lnSpc>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You will need:</a:t>
            </a:r>
          </a:p>
          <a:p>
            <a:pPr marL="914400" marR="0" lvl="1" indent="-330200" algn="l" rtl="0">
              <a:lnSpc>
                <a:spcPct val="90000"/>
              </a:lnSpc>
              <a:spcBef>
                <a:spcPts val="0"/>
              </a:spcBef>
              <a:buClr>
                <a:schemeClr val="dk1"/>
              </a:buClr>
              <a:buSzPct val="100000"/>
              <a:buFont typeface="Arial"/>
              <a:buChar char="•"/>
            </a:pPr>
            <a:r>
              <a:rPr lang="en-US" b="0" i="0" u="none" strike="noStrike" cap="none">
                <a:solidFill>
                  <a:srgbClr val="1F497D"/>
                </a:solidFill>
                <a:latin typeface="Calibri"/>
                <a:ea typeface="Calibri"/>
                <a:cs typeface="Calibri"/>
                <a:sym typeface="Calibri"/>
              </a:rPr>
              <a:t>Your Sample CREs (found in the Component 1 Sample Items and Scoring Rubrics )</a:t>
            </a:r>
          </a:p>
          <a:p>
            <a:pPr marL="914400" marR="0" lvl="1" indent="-330200" algn="l" rtl="0">
              <a:lnSpc>
                <a:spcPct val="90000"/>
              </a:lnSpc>
              <a:spcBef>
                <a:spcPts val="0"/>
              </a:spcBef>
              <a:buClr>
                <a:srgbClr val="1F497D"/>
              </a:buClr>
              <a:buSzPct val="100000"/>
              <a:buFont typeface="Arial"/>
              <a:buChar char="•"/>
            </a:pPr>
            <a:r>
              <a:rPr lang="en-US" b="0" i="0" u="none" strike="noStrike" cap="none">
                <a:solidFill>
                  <a:srgbClr val="1F497D"/>
                </a:solidFill>
                <a:latin typeface="Calibri"/>
                <a:ea typeface="Calibri"/>
                <a:cs typeface="Calibri"/>
                <a:sym typeface="Calibri"/>
              </a:rPr>
              <a:t>Scoring Rubrics for each (directly following each exercise) </a:t>
            </a:r>
          </a:p>
          <a:p>
            <a:pPr marL="171450" marR="0" lvl="0" indent="-171450" algn="l" rtl="0">
              <a:lnSpc>
                <a:spcPct val="90000"/>
              </a:lnSpc>
              <a:spcBef>
                <a:spcPts val="0"/>
              </a:spcBef>
              <a:buClr>
                <a:schemeClr val="dk1"/>
              </a:buClr>
              <a:buSzPct val="100000"/>
              <a:buFont typeface="Arial"/>
              <a:buChar char="•"/>
            </a:pPr>
            <a:r>
              <a:rPr lang="en-US" sz="1200" b="0" i="1" u="none" strike="noStrike" cap="none">
                <a:solidFill>
                  <a:schemeClr val="dk1"/>
                </a:solidFill>
                <a:latin typeface="Calibri"/>
                <a:ea typeface="Calibri"/>
                <a:cs typeface="Calibri"/>
                <a:sym typeface="Calibri"/>
              </a:rPr>
              <a:t>Remember, the range of the exercises is matched to the certificate, NOT your job.</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have kept CRE rather than CRI.  Both on used on NB documents, but CRE is used much more frequently.</a:t>
            </a:r>
          </a:p>
        </p:txBody>
      </p:sp>
      <p:sp>
        <p:nvSpPr>
          <p:cNvPr id="614" name="Shape 61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7" name="Shape 7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2 min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is a simple explanation of their test day.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Assessment Schedule</a:t>
            </a:r>
          </a:p>
          <a:p>
            <a:pPr marL="171450" marR="0" lvl="0" indent="-171450" algn="l" rtl="0">
              <a:spcBef>
                <a:spcPts val="0"/>
              </a:spcBef>
              <a:buClr>
                <a:schemeClr val="dk1"/>
              </a:buClr>
              <a:buSzPct val="100000"/>
              <a:buFont typeface="Arial"/>
              <a:buChar char="•"/>
            </a:pPr>
            <a:r>
              <a:rPr lang="en-US" sz="1200" b="1" i="0" u="none" strike="noStrike" cap="none">
                <a:solidFill>
                  <a:schemeClr val="dk1"/>
                </a:solidFill>
                <a:latin typeface="Calibri"/>
                <a:ea typeface="Calibri"/>
                <a:cs typeface="Calibri"/>
                <a:sym typeface="Calibri"/>
              </a:rPr>
              <a:t>SRI</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45 questions, 60 minutes total*</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*75 minutes for:</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AYA and EA ELA</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AYA and EA Math</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AYA Physics</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AYA Chemistry</a:t>
            </a:r>
          </a:p>
          <a:p>
            <a:pPr marL="171450" marR="0" lvl="0" indent="-171450" algn="l" rtl="0">
              <a:spcBef>
                <a:spcPts val="0"/>
              </a:spcBef>
              <a:buClr>
                <a:schemeClr val="dk1"/>
              </a:buClr>
              <a:buSzPct val="100000"/>
              <a:buFont typeface="Arial"/>
              <a:buChar char="•"/>
            </a:pPr>
            <a:r>
              <a:rPr lang="en-US" sz="1200" b="1" i="0" u="none" strike="noStrike" cap="none">
                <a:solidFill>
                  <a:schemeClr val="dk1"/>
                </a:solidFill>
                <a:latin typeface="Calibri"/>
                <a:ea typeface="Calibri"/>
                <a:cs typeface="Calibri"/>
                <a:sym typeface="Calibri"/>
              </a:rPr>
              <a:t>Break</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10 Minutes (exactly)</a:t>
            </a:r>
          </a:p>
          <a:p>
            <a:pPr marL="171450" marR="0" lvl="0" indent="-171450" algn="l" rtl="0">
              <a:spcBef>
                <a:spcPts val="0"/>
              </a:spcBef>
              <a:buClr>
                <a:schemeClr val="dk1"/>
              </a:buClr>
              <a:buSzPct val="100000"/>
              <a:buFont typeface="Arial"/>
              <a:buChar char="•"/>
            </a:pPr>
            <a:r>
              <a:rPr lang="en-US" sz="1200" b="1" i="0" u="none" strike="noStrike" cap="none">
                <a:solidFill>
                  <a:schemeClr val="dk1"/>
                </a:solidFill>
                <a:latin typeface="Calibri"/>
                <a:ea typeface="Calibri"/>
                <a:cs typeface="Calibri"/>
                <a:sym typeface="Calibri"/>
              </a:rPr>
              <a:t>CR</a:t>
            </a:r>
            <a:r>
              <a:rPr lang="en-US" b="1"/>
              <a:t>E</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3 questions, 30 minutes each,</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90 minutes total</a:t>
            </a:r>
          </a:p>
        </p:txBody>
      </p:sp>
      <p:sp>
        <p:nvSpPr>
          <p:cNvPr id="708" name="Shape 7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7" name="Shape 71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1 min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Add other information from your own experience.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is what you can bring with you to the assessment center:</a:t>
            </a:r>
          </a:p>
          <a:p>
            <a:pPr marL="457200" marR="0" lvl="1" indent="0" algn="l" rtl="0">
              <a:spcBef>
                <a:spcPts val="0"/>
              </a:spcBef>
              <a:buClr>
                <a:srgbClr val="1F497D"/>
              </a:buClr>
              <a:buSzPct val="25000"/>
              <a:buFont typeface="Arial"/>
              <a:buNone/>
            </a:pPr>
            <a:r>
              <a:rPr lang="en-US" sz="1200" b="0" i="0" u="none" strike="noStrike" cap="none">
                <a:solidFill>
                  <a:srgbClr val="1F497D"/>
                </a:solidFill>
                <a:latin typeface="Calibri"/>
                <a:ea typeface="Calibri"/>
                <a:cs typeface="Calibri"/>
                <a:sym typeface="Calibri"/>
              </a:rPr>
              <a:t>“Minor Comfort Aids” including:</a:t>
            </a:r>
          </a:p>
          <a:p>
            <a:pPr marL="628650" marR="0" lvl="1" indent="-171450" algn="l" rtl="0">
              <a:spcBef>
                <a:spcPts val="0"/>
              </a:spcBef>
              <a:buClr>
                <a:srgbClr val="1F497D"/>
              </a:buClr>
              <a:buSzPct val="100000"/>
              <a:buFont typeface="Arial"/>
              <a:buChar char="•"/>
            </a:pPr>
            <a:r>
              <a:rPr lang="en-US" sz="1200" b="0" i="0" u="none" strike="noStrike" cap="none">
                <a:solidFill>
                  <a:srgbClr val="1F497D"/>
                </a:solidFill>
                <a:latin typeface="Calibri"/>
                <a:ea typeface="Calibri"/>
                <a:cs typeface="Calibri"/>
                <a:sym typeface="Calibri"/>
              </a:rPr>
              <a:t>Tissue</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Unwrapped Cough drops</a:t>
            </a:r>
          </a:p>
          <a:p>
            <a:pPr marL="628650" marR="0" lvl="1" indent="-171450" algn="l" rtl="0">
              <a:spcBef>
                <a:spcPts val="0"/>
              </a:spcBef>
              <a:buClr>
                <a:srgbClr val="1F497D"/>
              </a:buClr>
              <a:buSzPct val="100000"/>
              <a:buFont typeface="Arial"/>
              <a:buChar char="•"/>
            </a:pPr>
            <a:r>
              <a:rPr lang="en-US" sz="1200" b="0" i="0" u="none" strike="noStrike" cap="none">
                <a:solidFill>
                  <a:srgbClr val="1F497D"/>
                </a:solidFill>
                <a:latin typeface="Calibri"/>
                <a:ea typeface="Calibri"/>
                <a:cs typeface="Calibri"/>
                <a:sym typeface="Calibri"/>
              </a:rPr>
              <a:t>Pillow</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Insulin</a:t>
            </a:r>
          </a:p>
          <a:p>
            <a:pPr marL="628650" marR="0" lvl="1" indent="-171450" algn="l" rtl="0">
              <a:spcBef>
                <a:spcPts val="0"/>
              </a:spcBef>
              <a:buClr>
                <a:srgbClr val="1F497D"/>
              </a:buClr>
              <a:buSzPct val="100000"/>
              <a:buFont typeface="Arial"/>
              <a:buChar char="•"/>
            </a:pPr>
            <a:r>
              <a:rPr lang="en-US">
                <a:solidFill>
                  <a:srgbClr val="1F497D"/>
                </a:solidFill>
              </a:rPr>
              <a:t>erasable note</a:t>
            </a:r>
            <a:r>
              <a:rPr lang="en-US" sz="1200" b="0" i="0" u="none" strike="noStrike" cap="none">
                <a:solidFill>
                  <a:srgbClr val="1F497D"/>
                </a:solidFill>
                <a:latin typeface="Calibri"/>
                <a:ea typeface="Calibri"/>
                <a:cs typeface="Calibri"/>
                <a:sym typeface="Calibri"/>
              </a:rPr>
              <a:t> board (provided)</a:t>
            </a:r>
          </a:p>
          <a:p>
            <a:pPr marL="171450" marR="0" lvl="0" indent="-171450" algn="l" rtl="0">
              <a:spcBef>
                <a:spcPts val="0"/>
              </a:spcBef>
              <a:buClr>
                <a:srgbClr val="1F497D"/>
              </a:buClr>
              <a:buSzPct val="100000"/>
              <a:buFont typeface="Arial"/>
              <a:buChar char="•"/>
            </a:pPr>
            <a:r>
              <a:rPr lang="en-US">
                <a:solidFill>
                  <a:srgbClr val="1F497D"/>
                </a:solidFill>
              </a:rPr>
              <a:t>There will be a locker to store any other belongings you bring in such as cell phone, purse, etc.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5" name="Shape 72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2 mins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Refer to the Component 1: Content Knowledge Assessment Center Policy and Guidelines for complete information and directions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Provide information on when and how to register.</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Candidates might have specific questions.  Encourage use of parking lot.</a:t>
            </a:r>
          </a:p>
          <a:p>
            <a:pPr marL="171450" marR="0" lvl="0" indent="-171450" algn="l" rtl="0">
              <a:spcBef>
                <a:spcPts val="0"/>
              </a:spcBef>
              <a:buClr>
                <a:schemeClr val="dk1"/>
              </a:buClr>
              <a:buSzPct val="100000"/>
              <a:buFont typeface="Arial"/>
              <a:buChar char="•"/>
            </a:pPr>
            <a:r>
              <a:rPr lang="en-US"/>
              <a:t>The 2017 Component 1: Content Knowledge Assessment Center Policy and Guidelines document will be updated closer to testing time.  Candidates should refer to the 2018 document once it is released.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How do you register?</a:t>
            </a:r>
          </a:p>
          <a:p>
            <a:pPr marL="342900" marR="0" lvl="0" indent="-266700" algn="l" rtl="0">
              <a:spcBef>
                <a:spcPts val="0"/>
              </a:spcBef>
              <a:buClr>
                <a:srgbClr val="1F497D"/>
              </a:buClr>
              <a:buSzPct val="100000"/>
              <a:buFont typeface="Arial"/>
              <a:buChar char="•"/>
            </a:pPr>
            <a:r>
              <a:rPr lang="en-US" b="0" i="0" u="none" strike="noStrike" cap="none">
                <a:solidFill>
                  <a:srgbClr val="1F497D"/>
                </a:solidFill>
                <a:latin typeface="Calibri"/>
                <a:ea typeface="Calibri"/>
                <a:cs typeface="Calibri"/>
                <a:sym typeface="Calibri"/>
              </a:rPr>
              <a:t>After your fee is paid in full and you receive your “Authorization to Test” email </a:t>
            </a:r>
          </a:p>
          <a:p>
            <a:pPr marL="342900" marR="0" lvl="0" indent="-266700" algn="l" rtl="0">
              <a:spcBef>
                <a:spcPts val="0"/>
              </a:spcBef>
              <a:buClr>
                <a:schemeClr val="dk1"/>
              </a:buClr>
              <a:buSzPct val="100000"/>
              <a:buFont typeface="Arial"/>
              <a:buChar char="•"/>
            </a:pPr>
            <a:r>
              <a:rPr lang="en-US" b="0" i="0" u="none" strike="noStrike" cap="none">
                <a:solidFill>
                  <a:schemeClr val="dk1"/>
                </a:solidFill>
                <a:latin typeface="Calibri"/>
                <a:ea typeface="Calibri"/>
                <a:cs typeface="Calibri"/>
                <a:sym typeface="Calibri"/>
              </a:rPr>
              <a:t>Contact the Pearson VUE test Center:</a:t>
            </a:r>
          </a:p>
          <a:p>
            <a:pPr marL="628650" marR="0" lvl="1" indent="-171450" algn="l" rtl="0">
              <a:spcBef>
                <a:spcPts val="0"/>
              </a:spcBef>
              <a:buClr>
                <a:schemeClr val="dk1"/>
              </a:buClr>
              <a:buSzPct val="100000"/>
              <a:buFont typeface="Arial"/>
              <a:buChar char="•"/>
            </a:pPr>
            <a:r>
              <a:rPr lang="en-US" b="0" i="0" u="none" strike="noStrike" cap="none">
                <a:solidFill>
                  <a:schemeClr val="dk1"/>
                </a:solidFill>
                <a:latin typeface="Calibri"/>
                <a:ea typeface="Calibri"/>
                <a:cs typeface="Calibri"/>
                <a:sym typeface="Calibri"/>
              </a:rPr>
              <a:t>PearsonVUE.com/NBPTS </a:t>
            </a:r>
          </a:p>
          <a:p>
            <a:pPr marL="628650" marR="0" lvl="1" indent="-171450" algn="l" rtl="0">
              <a:spcBef>
                <a:spcPts val="0"/>
              </a:spcBef>
              <a:buClr>
                <a:schemeClr val="dk1"/>
              </a:buClr>
              <a:buSzPct val="100000"/>
              <a:buFont typeface="Arial"/>
              <a:buChar char="•"/>
            </a:pPr>
            <a:r>
              <a:rPr lang="en-US" b="0" i="0" u="none" strike="noStrike" cap="none">
                <a:solidFill>
                  <a:schemeClr val="dk1"/>
                </a:solidFill>
                <a:latin typeface="Calibri"/>
                <a:ea typeface="Calibri"/>
                <a:cs typeface="Calibri"/>
                <a:sym typeface="Calibri"/>
              </a:rPr>
              <a:t>1-888-288-3028</a:t>
            </a:r>
          </a:p>
          <a:p>
            <a:pPr marL="1257300" marR="0" lvl="2" indent="-266700" algn="l" rtl="0">
              <a:spcBef>
                <a:spcPts val="0"/>
              </a:spcBef>
              <a:buClr>
                <a:schemeClr val="dk1"/>
              </a:buClr>
              <a:buSzPct val="100000"/>
              <a:buFont typeface="Arial"/>
              <a:buChar char="•"/>
            </a:pPr>
            <a:r>
              <a:rPr lang="en-US" b="0" i="0" u="none" strike="noStrike" cap="none">
                <a:solidFill>
                  <a:schemeClr val="dk1"/>
                </a:solidFill>
                <a:latin typeface="Calibri"/>
                <a:ea typeface="Calibri"/>
                <a:cs typeface="Calibri"/>
                <a:sym typeface="Calibri"/>
              </a:rPr>
              <a:t>7AM-7PM CT M-F</a:t>
            </a:r>
          </a:p>
          <a:p>
            <a:pPr marL="342900" marR="0" lvl="0" indent="-266700" algn="l" rtl="0">
              <a:spcBef>
                <a:spcPts val="0"/>
              </a:spcBef>
              <a:buClr>
                <a:srgbClr val="1F497D"/>
              </a:buClr>
              <a:buSzPct val="100000"/>
              <a:buFont typeface="Arial"/>
              <a:buChar char="•"/>
            </a:pPr>
            <a:r>
              <a:rPr lang="en-US" b="0" i="0" u="none" strike="noStrike" cap="none">
                <a:solidFill>
                  <a:srgbClr val="1F497D"/>
                </a:solidFill>
                <a:latin typeface="Calibri"/>
                <a:ea typeface="Calibri"/>
                <a:cs typeface="Calibri"/>
                <a:sym typeface="Calibri"/>
              </a:rPr>
              <a:t>Remember, </a:t>
            </a:r>
            <a:r>
              <a:rPr lang="en-US" b="0" i="1" u="none" strike="noStrike" cap="none">
                <a:solidFill>
                  <a:srgbClr val="1F497D"/>
                </a:solidFill>
                <a:latin typeface="Calibri"/>
                <a:ea typeface="Calibri"/>
                <a:cs typeface="Calibri"/>
                <a:sym typeface="Calibri"/>
              </a:rPr>
              <a:t>you</a:t>
            </a:r>
            <a:r>
              <a:rPr lang="en-US" b="0" i="0" u="none" strike="noStrike" cap="none">
                <a:solidFill>
                  <a:srgbClr val="1F497D"/>
                </a:solidFill>
                <a:latin typeface="Calibri"/>
                <a:ea typeface="Calibri"/>
                <a:cs typeface="Calibri"/>
                <a:sym typeface="Calibri"/>
              </a:rPr>
              <a:t> are responsible for scheduling within the testing window</a:t>
            </a:r>
          </a:p>
          <a:p>
            <a:pPr marL="342900" marR="0" lvl="0" indent="-266700" algn="l" rtl="0">
              <a:spcBef>
                <a:spcPts val="0"/>
              </a:spcBef>
              <a:buClr>
                <a:schemeClr val="dk1"/>
              </a:buClr>
              <a:buSzPct val="100000"/>
              <a:buFont typeface="Arial"/>
              <a:buChar char="•"/>
            </a:pPr>
            <a:r>
              <a:rPr lang="en-US" b="0" i="0" u="none" strike="noStrike" cap="none">
                <a:solidFill>
                  <a:schemeClr val="dk1"/>
                </a:solidFill>
                <a:latin typeface="Calibri"/>
                <a:ea typeface="Calibri"/>
                <a:cs typeface="Calibri"/>
                <a:sym typeface="Calibri"/>
              </a:rPr>
              <a:t>Refer to the 201</a:t>
            </a:r>
            <a:r>
              <a:rPr lang="en-US"/>
              <a:t>7</a:t>
            </a:r>
            <a:r>
              <a:rPr lang="en-US" b="0" i="0" u="none" strike="noStrike" cap="none">
                <a:solidFill>
                  <a:schemeClr val="dk1"/>
                </a:solidFill>
                <a:latin typeface="Calibri"/>
                <a:ea typeface="Calibri"/>
                <a:cs typeface="Calibri"/>
                <a:sym typeface="Calibri"/>
              </a:rPr>
              <a:t> Component 1: Content Knowledge Assessment Center Policy and Guidelines for complete information and directions</a:t>
            </a:r>
          </a:p>
          <a:p>
            <a:pPr marL="0" marR="0" lvl="0" indent="0" algn="l" rtl="0">
              <a:spcBef>
                <a:spcPts val="0"/>
              </a:spcBef>
              <a:buSzPct val="25000"/>
              <a:buNone/>
            </a:pPr>
            <a:endParaRPr b="0" i="0" u="none" strike="noStrike" cap="none">
              <a:solidFill>
                <a:schemeClr val="dk1"/>
              </a:solidFill>
              <a:latin typeface="Calibri"/>
              <a:ea typeface="Calibri"/>
              <a:cs typeface="Calibri"/>
              <a:sym typeface="Calibri"/>
            </a:endParaRPr>
          </a:p>
        </p:txBody>
      </p:sp>
      <p:sp>
        <p:nvSpPr>
          <p:cNvPr id="726" name="Shape 72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4" name="Shape 73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1 mins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a:t>Go to </a:t>
            </a:r>
            <a:r>
              <a:rPr lang="en-US" u="sng">
                <a:solidFill>
                  <a:schemeClr val="hlink"/>
                </a:solidFill>
                <a:hlinkClick r:id="rId3"/>
              </a:rPr>
              <a:t>www.pearsonvue.com/NBPTS</a:t>
            </a:r>
            <a:r>
              <a:rPr lang="en-US"/>
              <a:t> and you can put in your location to get a list of testing centers.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Where </a:t>
            </a:r>
            <a:r>
              <a:rPr lang="en-US"/>
              <a:t>t</a:t>
            </a:r>
            <a:r>
              <a:rPr lang="en-US" sz="1200" b="0" i="0" u="none" strike="noStrike" cap="none">
                <a:solidFill>
                  <a:schemeClr val="dk1"/>
                </a:solidFill>
                <a:latin typeface="Calibri"/>
                <a:ea typeface="Calibri"/>
                <a:cs typeface="Calibri"/>
                <a:sym typeface="Calibri"/>
              </a:rPr>
              <a:t>o</a:t>
            </a:r>
            <a:r>
              <a:rPr lang="en-US"/>
              <a:t> take</a:t>
            </a:r>
            <a:r>
              <a:rPr lang="en-US" sz="1200" b="0" i="0" u="none" strike="noStrike" cap="none">
                <a:solidFill>
                  <a:schemeClr val="dk1"/>
                </a:solidFill>
                <a:latin typeface="Calibri"/>
                <a:ea typeface="Calibri"/>
                <a:cs typeface="Calibri"/>
                <a:sym typeface="Calibri"/>
              </a:rPr>
              <a:t> the assessment:</a:t>
            </a:r>
          </a:p>
          <a:p>
            <a:pPr marR="0" lvl="0" algn="l" rtl="0">
              <a:spcBef>
                <a:spcPts val="0"/>
              </a:spcBef>
              <a:buNone/>
            </a:pPr>
            <a:endParaRPr/>
          </a:p>
        </p:txBody>
      </p:sp>
      <p:sp>
        <p:nvSpPr>
          <p:cNvPr id="735" name="Shape 7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3" name="Shape 74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1 min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Encourage candidates to keep track of their own registration dates and deadlines.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lnSpc>
                <a:spcPct val="90000"/>
              </a:lnSpc>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For the 201</a:t>
            </a:r>
            <a:r>
              <a:rPr lang="en-US"/>
              <a:t>7</a:t>
            </a:r>
            <a:r>
              <a:rPr lang="en-US" sz="1200" b="0" i="0" u="none" strike="noStrike" cap="none">
                <a:solidFill>
                  <a:schemeClr val="dk1"/>
                </a:solidFill>
                <a:latin typeface="Calibri"/>
                <a:ea typeface="Calibri"/>
                <a:cs typeface="Calibri"/>
                <a:sym typeface="Calibri"/>
              </a:rPr>
              <a:t>-201</a:t>
            </a:r>
            <a:r>
              <a:rPr lang="en-US"/>
              <a:t>8</a:t>
            </a:r>
            <a:r>
              <a:rPr lang="en-US" sz="1200" b="0" i="0" u="none" strike="noStrike" cap="none">
                <a:solidFill>
                  <a:schemeClr val="dk1"/>
                </a:solidFill>
                <a:latin typeface="Calibri"/>
                <a:ea typeface="Calibri"/>
                <a:cs typeface="Calibri"/>
                <a:sym typeface="Calibri"/>
              </a:rPr>
              <a:t> Candidate Cycle</a:t>
            </a:r>
          </a:p>
          <a:p>
            <a:pPr marL="171450" marR="0" lvl="0" indent="-171450" algn="l" rtl="0">
              <a:lnSpc>
                <a:spcPct val="90000"/>
              </a:lnSpc>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Testing Window is April 1 -June 15 of 201</a:t>
            </a:r>
            <a:r>
              <a:rPr lang="en-US"/>
              <a:t>8</a:t>
            </a:r>
          </a:p>
          <a:p>
            <a:pPr marL="171450" marR="0" lvl="0" indent="-171450" algn="l" rtl="0">
              <a:lnSpc>
                <a:spcPct val="90000"/>
              </a:lnSpc>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Consider in Relation to the Components 2-4 </a:t>
            </a:r>
            <a:r>
              <a:rPr lang="en-US"/>
              <a:t>Submission Window Deadline.</a:t>
            </a:r>
          </a:p>
        </p:txBody>
      </p:sp>
      <p:sp>
        <p:nvSpPr>
          <p:cNvPr id="744" name="Shape 74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5" name="Shape 75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1 min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b="1" i="0" u="none" strike="noStrike" cap="none">
                <a:solidFill>
                  <a:schemeClr val="dk1"/>
                </a:solidFill>
                <a:latin typeface="Calibri"/>
                <a:ea typeface="Calibri"/>
                <a:cs typeface="Calibri"/>
                <a:sym typeface="Calibri"/>
              </a:rPr>
              <a:t>Trainer’s notes</a:t>
            </a:r>
            <a:r>
              <a:rPr lang="en-US"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This is very important info for certain candidates. It’s imperative that they take care of this well ahead of time. </a:t>
            </a:r>
            <a:r>
              <a:rPr lang="en-US"/>
              <a:t> Have the candidates be aware that there are due dates for the submission of the Testing Accommodation Request Form.</a:t>
            </a:r>
          </a:p>
          <a:p>
            <a:pPr marL="0" marR="0" lvl="0" indent="0" algn="l" rtl="0">
              <a:spcBef>
                <a:spcPts val="0"/>
              </a:spcBef>
              <a:buSzPct val="25000"/>
              <a:buNone/>
            </a:pPr>
            <a:endParaRPr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b="1" i="0" u="none" strike="noStrike" cap="none">
                <a:solidFill>
                  <a:schemeClr val="dk1"/>
                </a:solidFill>
                <a:latin typeface="Calibri"/>
                <a:ea typeface="Calibri"/>
                <a:cs typeface="Calibri"/>
                <a:sym typeface="Calibri"/>
              </a:rPr>
              <a:t>Tell participants</a:t>
            </a:r>
            <a:r>
              <a:rPr lang="en-US" b="0" i="0" u="none" strike="noStrike" cap="none">
                <a:solidFill>
                  <a:schemeClr val="dk1"/>
                </a:solidFill>
                <a:latin typeface="Calibri"/>
                <a:ea typeface="Calibri"/>
                <a:cs typeface="Calibri"/>
                <a:sym typeface="Calibri"/>
              </a:rPr>
              <a:t>: </a:t>
            </a:r>
          </a:p>
          <a:p>
            <a:pPr marL="171450" marR="0" lvl="0" indent="-171450" algn="l" rtl="0">
              <a:spcBef>
                <a:spcPts val="0"/>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Take care of testing accommodations ahead of time.</a:t>
            </a:r>
          </a:p>
          <a:p>
            <a:pPr marL="228600" marR="0" lvl="0" indent="-127000" algn="l" rtl="0">
              <a:lnSpc>
                <a:spcPct val="90000"/>
              </a:lnSpc>
              <a:spcBef>
                <a:spcPts val="1000"/>
              </a:spcBef>
              <a:spcAft>
                <a:spcPts val="0"/>
              </a:spcAft>
              <a:buClr>
                <a:srgbClr val="1F497D"/>
              </a:buClr>
              <a:buSzPct val="100000"/>
              <a:buFont typeface="Arial"/>
              <a:buChar char="•"/>
            </a:pPr>
            <a:r>
              <a:rPr lang="en-US" b="0" i="0" u="none" strike="noStrike" cap="none">
                <a:solidFill>
                  <a:srgbClr val="1F497D"/>
                </a:solidFill>
                <a:latin typeface="Calibri"/>
                <a:ea typeface="Calibri"/>
                <a:cs typeface="Calibri"/>
                <a:sym typeface="Calibri"/>
              </a:rPr>
              <a:t>National Board is committed to meeting the needs of candidates with disabilities</a:t>
            </a:r>
          </a:p>
          <a:p>
            <a:pPr marL="228600" marR="0" lvl="0" indent="-127000" algn="l" rtl="0">
              <a:lnSpc>
                <a:spcPct val="90000"/>
              </a:lnSpc>
              <a:spcBef>
                <a:spcPts val="1000"/>
              </a:spcBef>
              <a:spcAft>
                <a:spcPts val="0"/>
              </a:spcAft>
              <a:buClr>
                <a:srgbClr val="000000"/>
              </a:buClr>
              <a:buSzPct val="100000"/>
              <a:buFont typeface="Arial"/>
              <a:buChar char="•"/>
            </a:pPr>
            <a:r>
              <a:rPr lang="en-US" b="0" i="0" u="none" strike="noStrike" cap="none">
                <a:solidFill>
                  <a:srgbClr val="000000"/>
                </a:solidFill>
                <a:latin typeface="Calibri"/>
                <a:ea typeface="Calibri"/>
                <a:cs typeface="Calibri"/>
                <a:sym typeface="Calibri"/>
              </a:rPr>
              <a:t>Submit a “Testing Accommodation Request Form” ASAP</a:t>
            </a:r>
          </a:p>
          <a:p>
            <a:pPr marL="228600" marR="0" lvl="0" indent="-127000" algn="l" rtl="0">
              <a:lnSpc>
                <a:spcPct val="90000"/>
              </a:lnSpc>
              <a:spcBef>
                <a:spcPts val="1000"/>
              </a:spcBef>
              <a:spcAft>
                <a:spcPts val="0"/>
              </a:spcAft>
              <a:buClr>
                <a:srgbClr val="1F497D"/>
              </a:buClr>
              <a:buSzPct val="100000"/>
              <a:buFont typeface="Arial"/>
              <a:buChar char="•"/>
            </a:pPr>
            <a:r>
              <a:rPr lang="en-US" b="0" i="0" u="none" strike="noStrike" cap="none">
                <a:solidFill>
                  <a:srgbClr val="1F497D"/>
                </a:solidFill>
                <a:latin typeface="Calibri"/>
                <a:ea typeface="Calibri"/>
                <a:cs typeface="Calibri"/>
                <a:sym typeface="Calibri"/>
              </a:rPr>
              <a:t>Available on the NB website</a:t>
            </a:r>
          </a:p>
          <a:p>
            <a:pPr marL="171450" marR="0" lvl="0" indent="-171450" algn="l" rtl="0">
              <a:spcBef>
                <a:spcPts val="0"/>
              </a:spcBef>
              <a:buClr>
                <a:schemeClr val="dk1"/>
              </a:buClr>
              <a:buSzPct val="100000"/>
              <a:buFont typeface="Arial"/>
              <a:buNone/>
            </a:pPr>
            <a:endParaRPr b="0" i="0" u="none" strike="noStrike" cap="none">
              <a:solidFill>
                <a:schemeClr val="dk1"/>
              </a:solidFill>
              <a:latin typeface="Calibri"/>
              <a:ea typeface="Calibri"/>
              <a:cs typeface="Calibri"/>
              <a:sym typeface="Calibri"/>
            </a:endParaRPr>
          </a:p>
        </p:txBody>
      </p:sp>
      <p:sp>
        <p:nvSpPr>
          <p:cNvPr id="756" name="Shape 75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4" name="Shape 7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1 min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add personal information if possible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One Week Before Assessment:</a:t>
            </a:r>
          </a:p>
          <a:p>
            <a:pPr marL="628650" marR="0" lvl="1" indent="-171450" algn="l" rtl="0">
              <a:spcBef>
                <a:spcPts val="0"/>
              </a:spcBef>
              <a:buClr>
                <a:srgbClr val="1F497D"/>
              </a:buClr>
              <a:buSzPct val="100000"/>
              <a:buFont typeface="Arial"/>
              <a:buChar char="•"/>
            </a:pPr>
            <a:r>
              <a:rPr lang="en-US" sz="1200" b="0" i="0" u="none" strike="noStrike" cap="none">
                <a:solidFill>
                  <a:srgbClr val="1F497D"/>
                </a:solidFill>
                <a:latin typeface="Calibri"/>
                <a:ea typeface="Calibri"/>
                <a:cs typeface="Calibri"/>
                <a:sym typeface="Calibri"/>
              </a:rPr>
              <a:t>Pre-visit, if possible</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Make sure you call the AC to confirm your appointment</a:t>
            </a:r>
          </a:p>
          <a:p>
            <a:pPr marL="628650" marR="0" lvl="1" indent="-171450" algn="l" rtl="0">
              <a:spcBef>
                <a:spcPts val="0"/>
              </a:spcBef>
              <a:buClr>
                <a:srgbClr val="1F497D"/>
              </a:buClr>
              <a:buSzPct val="100000"/>
              <a:buFont typeface="Arial"/>
              <a:buChar char="•"/>
            </a:pPr>
            <a:r>
              <a:rPr lang="en-US" sz="1200" b="0" i="0" u="none" strike="noStrike" cap="none">
                <a:solidFill>
                  <a:srgbClr val="1F497D"/>
                </a:solidFill>
                <a:latin typeface="Calibri"/>
                <a:ea typeface="Calibri"/>
                <a:cs typeface="Calibri"/>
                <a:sym typeface="Calibri"/>
              </a:rPr>
              <a:t>Plan for child-care, etc.</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Check your car</a:t>
            </a:r>
          </a:p>
          <a:p>
            <a:pPr marL="628650" marR="0" lvl="1" indent="-171450" algn="l" rtl="0">
              <a:spcBef>
                <a:spcPts val="0"/>
              </a:spcBef>
              <a:buClr>
                <a:srgbClr val="1F497D"/>
              </a:buClr>
              <a:buSzPct val="100000"/>
              <a:buFont typeface="Arial"/>
              <a:buChar char="•"/>
            </a:pPr>
            <a:r>
              <a:rPr lang="en-US" sz="1200" b="0" i="0" u="none" strike="noStrike" cap="none">
                <a:solidFill>
                  <a:srgbClr val="1F497D"/>
                </a:solidFill>
                <a:latin typeface="Calibri"/>
                <a:ea typeface="Calibri"/>
                <a:cs typeface="Calibri"/>
                <a:sym typeface="Calibri"/>
              </a:rPr>
              <a:t>Stay healthy!</a:t>
            </a:r>
          </a:p>
        </p:txBody>
      </p:sp>
      <p:sp>
        <p:nvSpPr>
          <p:cNvPr id="765" name="Shape 7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1" name="Shape 33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2 mins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Component 1 instructions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Mention that Component 1 assesses both content and pedagogy; for teachers of younger students the emphasis is more on pedagogy, while for teachers of older students the emphasis is more on content. Explain that candidates are responsible for the entire range of the certificate, regardless of their specific teaching assignment.</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Component 1 assesses both content and pedagogy; for teachers of younger students the emphasis is more on pedagogy, while for teachers of older students the emphasis is more on content. </a:t>
            </a:r>
          </a:p>
          <a:p>
            <a:pPr marL="171450" marR="0" lvl="0" indent="-171450" algn="l" rtl="0">
              <a:lnSpc>
                <a:spcPct val="100000"/>
              </a:lnSpc>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You are responsible for the entire range of the certificate, regardless of their specific teaching assignment.</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3" name="Shape 77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1 min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a:t>
            </a:r>
            <a:r>
              <a:rPr lang="en-US" b="1" i="0" u="none" strike="noStrike" cap="none">
                <a:solidFill>
                  <a:schemeClr val="dk1"/>
                </a:solidFill>
                <a:latin typeface="Calibri"/>
                <a:ea typeface="Calibri"/>
                <a:cs typeface="Calibri"/>
                <a:sym typeface="Calibri"/>
              </a:rPr>
              <a:t>ls</a:t>
            </a:r>
            <a:r>
              <a:rPr lang="en-US"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b="1" i="0" u="none" strike="noStrike" cap="none">
                <a:solidFill>
                  <a:schemeClr val="dk1"/>
                </a:solidFill>
                <a:latin typeface="Calibri"/>
                <a:ea typeface="Calibri"/>
                <a:cs typeface="Calibri"/>
                <a:sym typeface="Calibri"/>
              </a:rPr>
              <a:t>Trainer’s notes</a:t>
            </a:r>
            <a:r>
              <a:rPr lang="en-US"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Remind them to consult the website and their Component 1 instructions for current information.</a:t>
            </a:r>
          </a:p>
          <a:p>
            <a:pPr marL="0" marR="0" lvl="0" indent="0" algn="l" rtl="0">
              <a:spcBef>
                <a:spcPts val="0"/>
              </a:spcBef>
              <a:buSzPct val="25000"/>
              <a:buNone/>
            </a:pPr>
            <a:endParaRPr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b="1" i="0" u="none" strike="noStrike" cap="none">
                <a:solidFill>
                  <a:schemeClr val="dk1"/>
                </a:solidFill>
                <a:latin typeface="Calibri"/>
                <a:ea typeface="Calibri"/>
                <a:cs typeface="Calibri"/>
                <a:sym typeface="Calibri"/>
              </a:rPr>
              <a:t>Tell participants</a:t>
            </a:r>
            <a:r>
              <a:rPr lang="en-US" b="0" i="0" u="none" strike="noStrike" cap="none">
                <a:solidFill>
                  <a:schemeClr val="dk1"/>
                </a:solidFill>
                <a:latin typeface="Calibri"/>
                <a:ea typeface="Calibri"/>
                <a:cs typeface="Calibri"/>
                <a:sym typeface="Calibri"/>
              </a:rPr>
              <a:t>: </a:t>
            </a:r>
          </a:p>
          <a:p>
            <a:pPr marL="171450" marR="0" lvl="0" indent="-171450" algn="l" rtl="0">
              <a:lnSpc>
                <a:spcPct val="90000"/>
              </a:lnSpc>
              <a:spcBef>
                <a:spcPts val="0"/>
              </a:spcBef>
              <a:buClr>
                <a:schemeClr val="dk1"/>
              </a:buClr>
              <a:buSzPct val="100000"/>
              <a:buFont typeface="Arial"/>
              <a:buChar char="•"/>
            </a:pPr>
            <a:r>
              <a:rPr lang="en-US" b="0" i="0" u="none" strike="noStrike" cap="none">
                <a:solidFill>
                  <a:schemeClr val="dk1"/>
                </a:solidFill>
                <a:latin typeface="Calibri"/>
                <a:ea typeface="Calibri"/>
                <a:cs typeface="Calibri"/>
                <a:sym typeface="Calibri"/>
              </a:rPr>
              <a:t>On the test day</a:t>
            </a:r>
          </a:p>
          <a:p>
            <a:pPr marL="457200" marR="0" lvl="0" indent="-342900" algn="l" rtl="0">
              <a:lnSpc>
                <a:spcPct val="90000"/>
              </a:lnSpc>
              <a:spcBef>
                <a:spcPts val="0"/>
              </a:spcBef>
              <a:buClr>
                <a:schemeClr val="dk2"/>
              </a:buClr>
              <a:buSzPct val="100000"/>
              <a:buFont typeface="Arial"/>
              <a:buChar char="•"/>
            </a:pPr>
            <a:r>
              <a:rPr lang="en-US" b="0" i="0" u="none" strike="noStrike" cap="none">
                <a:solidFill>
                  <a:schemeClr val="dk2"/>
                </a:solidFill>
                <a:latin typeface="Calibri"/>
                <a:ea typeface="Calibri"/>
                <a:cs typeface="Calibri"/>
                <a:sym typeface="Calibri"/>
              </a:rPr>
              <a:t>Be rested and well</a:t>
            </a:r>
            <a:r>
              <a:rPr lang="en-US">
                <a:solidFill>
                  <a:schemeClr val="dk2"/>
                </a:solidFill>
              </a:rPr>
              <a:t> </a:t>
            </a:r>
            <a:r>
              <a:rPr lang="en-US" b="0" i="0" u="none" strike="noStrike" cap="none">
                <a:solidFill>
                  <a:schemeClr val="dk2"/>
                </a:solidFill>
                <a:latin typeface="Calibri"/>
                <a:ea typeface="Calibri"/>
                <a:cs typeface="Calibri"/>
                <a:sym typeface="Calibri"/>
              </a:rPr>
              <a:t>fed</a:t>
            </a:r>
          </a:p>
          <a:p>
            <a:pPr marL="457200" marR="0" lvl="0" indent="-342900" algn="l" rtl="0">
              <a:lnSpc>
                <a:spcPct val="90000"/>
              </a:lnSpc>
              <a:spcBef>
                <a:spcPts val="0"/>
              </a:spcBef>
              <a:buClr>
                <a:schemeClr val="dk2"/>
              </a:buClr>
              <a:buSzPct val="100000"/>
              <a:buFont typeface="Arial"/>
              <a:buChar char="•"/>
            </a:pPr>
            <a:r>
              <a:rPr lang="en-US" b="0" i="0" u="none" strike="noStrike" cap="none">
                <a:solidFill>
                  <a:schemeClr val="dk2"/>
                </a:solidFill>
                <a:latin typeface="Calibri"/>
                <a:ea typeface="Calibri"/>
                <a:cs typeface="Calibri"/>
                <a:sym typeface="Calibri"/>
              </a:rPr>
              <a:t>Arrive at least 30 minutes before your scheduled appointment</a:t>
            </a:r>
          </a:p>
          <a:p>
            <a:pPr marL="457200" marR="0" lvl="0" indent="-342900" algn="l" rtl="0">
              <a:lnSpc>
                <a:spcPct val="90000"/>
              </a:lnSpc>
              <a:spcBef>
                <a:spcPts val="0"/>
              </a:spcBef>
              <a:spcAft>
                <a:spcPts val="0"/>
              </a:spcAft>
              <a:buClr>
                <a:schemeClr val="dk2"/>
              </a:buClr>
              <a:buSzPct val="100000"/>
              <a:buFont typeface="Arial"/>
              <a:buChar char="•"/>
            </a:pPr>
            <a:r>
              <a:rPr lang="en-US" b="0" i="0" u="none" strike="noStrike" cap="none">
                <a:solidFill>
                  <a:schemeClr val="dk2"/>
                </a:solidFill>
                <a:latin typeface="Calibri"/>
                <a:ea typeface="Calibri"/>
                <a:cs typeface="Calibri"/>
                <a:sym typeface="Calibri"/>
              </a:rPr>
              <a:t>Bring:</a:t>
            </a:r>
          </a:p>
          <a:p>
            <a:pPr marL="914400" marR="0" lvl="1" indent="-342900" algn="l" rtl="0">
              <a:spcBef>
                <a:spcPts val="0"/>
              </a:spcBef>
              <a:spcAft>
                <a:spcPts val="0"/>
              </a:spcAft>
              <a:buClr>
                <a:schemeClr val="dk2"/>
              </a:buClr>
              <a:buSzPct val="100000"/>
              <a:buFont typeface="Arial"/>
              <a:buChar char="•"/>
            </a:pPr>
            <a:r>
              <a:rPr lang="en-US" b="0" i="0" u="none" strike="noStrike" cap="none">
                <a:solidFill>
                  <a:schemeClr val="dk2"/>
                </a:solidFill>
                <a:latin typeface="Calibri"/>
                <a:ea typeface="Calibri"/>
                <a:cs typeface="Calibri"/>
                <a:sym typeface="Calibri"/>
              </a:rPr>
              <a:t>Your Authorization to Test or Admission Ticket </a:t>
            </a:r>
          </a:p>
          <a:p>
            <a:pPr marL="914400" marR="0" lvl="1" indent="-342900" algn="l" rtl="0">
              <a:spcBef>
                <a:spcPts val="0"/>
              </a:spcBef>
              <a:buClr>
                <a:schemeClr val="dk2"/>
              </a:buClr>
              <a:buSzPct val="100000"/>
              <a:buFont typeface="Arial"/>
              <a:buChar char="•"/>
            </a:pPr>
            <a:r>
              <a:rPr lang="en-US" b="0" i="0" u="none" strike="noStrike" cap="none">
                <a:solidFill>
                  <a:schemeClr val="dk2"/>
                </a:solidFill>
                <a:latin typeface="Calibri"/>
                <a:ea typeface="Calibri"/>
                <a:cs typeface="Calibri"/>
                <a:sym typeface="Calibri"/>
              </a:rPr>
              <a:t>Photo ID bearing your signature</a:t>
            </a:r>
          </a:p>
          <a:p>
            <a:pPr marL="171450" marR="0" lvl="0" indent="-171450" algn="l" rtl="0">
              <a:spcBef>
                <a:spcPts val="0"/>
              </a:spcBef>
              <a:buClr>
                <a:schemeClr val="dk1"/>
              </a:buClr>
              <a:buSzPct val="100000"/>
              <a:buFont typeface="Arial"/>
              <a:buNone/>
            </a:pPr>
            <a:endParaRPr b="0" i="0" u="none" strike="noStrike" cap="none">
              <a:solidFill>
                <a:schemeClr val="dk1"/>
              </a:solidFill>
              <a:latin typeface="Calibri"/>
              <a:ea typeface="Calibri"/>
              <a:cs typeface="Calibri"/>
              <a:sym typeface="Calibri"/>
            </a:endParaRPr>
          </a:p>
        </p:txBody>
      </p:sp>
      <p:sp>
        <p:nvSpPr>
          <p:cNvPr id="774" name="Shape 77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3" name="Shape 78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 </a:t>
            </a:r>
            <a:r>
              <a:rPr lang="en-US" sz="1200" b="0" i="0" u="none" strike="noStrike" cap="none">
                <a:solidFill>
                  <a:schemeClr val="dk1"/>
                </a:solidFill>
                <a:latin typeface="Calibri"/>
                <a:ea typeface="Calibri"/>
                <a:cs typeface="Calibri"/>
                <a:sym typeface="Calibri"/>
              </a:rPr>
              <a:t>1 min</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 </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Be sure to address the seriousness of sharing questions – can lose opportunity to </a:t>
            </a:r>
            <a:r>
              <a:rPr lang="en-US"/>
              <a:t>be an</a:t>
            </a:r>
            <a:r>
              <a:rPr lang="en-US" sz="1200" b="0" i="0" u="none" strike="noStrike" cap="none">
                <a:solidFill>
                  <a:schemeClr val="dk1"/>
                </a:solidFill>
                <a:latin typeface="Calibri"/>
                <a:ea typeface="Calibri"/>
                <a:cs typeface="Calibri"/>
                <a:sym typeface="Calibri"/>
              </a:rPr>
              <a:t> NB</a:t>
            </a:r>
            <a:r>
              <a:rPr lang="en-US"/>
              <a:t>CT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p>
          <a:p>
            <a:pPr marL="171450" marR="0" lvl="0" indent="-171450" algn="l" rtl="0">
              <a:spcBef>
                <a:spcPts val="0"/>
              </a:spcBef>
              <a:buClr>
                <a:srgbClr val="1F497D"/>
              </a:buClr>
              <a:buSzPct val="100000"/>
              <a:buFont typeface="Arial"/>
              <a:buChar char="•"/>
            </a:pPr>
            <a:r>
              <a:rPr lang="en-US" sz="1200" b="0" i="0" u="none" strike="noStrike" cap="none">
                <a:solidFill>
                  <a:srgbClr val="1F497D"/>
                </a:solidFill>
                <a:latin typeface="Calibri"/>
                <a:ea typeface="Calibri"/>
                <a:cs typeface="Calibri"/>
                <a:sym typeface="Calibri"/>
              </a:rPr>
              <a:t>Don't ask about the specific content of the assessment questions.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Don't tell anyone about the specific  content of the questions.</a:t>
            </a:r>
          </a:p>
          <a:p>
            <a:pPr marL="171450" marR="0" lvl="0" indent="-171450" algn="l" rtl="0">
              <a:spcBef>
                <a:spcPts val="0"/>
              </a:spcBef>
              <a:buClr>
                <a:srgbClr val="1F497D"/>
              </a:buClr>
              <a:buSzPct val="100000"/>
              <a:buFont typeface="Arial"/>
              <a:buChar char="•"/>
            </a:pPr>
            <a:r>
              <a:rPr lang="en-US" sz="1200" b="0" i="0" u="none" strike="noStrike" cap="none">
                <a:solidFill>
                  <a:srgbClr val="1F497D"/>
                </a:solidFill>
                <a:latin typeface="Calibri"/>
                <a:ea typeface="Calibri"/>
                <a:cs typeface="Calibri"/>
                <a:sym typeface="Calibri"/>
              </a:rPr>
              <a:t>And besides, the specific content of the questions will be different.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84" name="Shape 78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9" name="Shape 33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2 mins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Component 1 instructions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This is simply an explanation of the two parts of the assessment. </a:t>
            </a:r>
          </a:p>
          <a:p>
            <a:pPr marL="171450" marR="0" lvl="0" indent="-171450" algn="l" rtl="0">
              <a:lnSpc>
                <a:spcPct val="100000"/>
              </a:lnSpc>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Explain the terms of SRIs and CREs.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Component 1 has two parts:</a:t>
            </a:r>
          </a:p>
          <a:p>
            <a:pPr marL="1028700" marR="0" lvl="1" indent="-393700" algn="l" rtl="0">
              <a:spcBef>
                <a:spcPts val="0"/>
              </a:spcBef>
              <a:buClr>
                <a:schemeClr val="dk1"/>
              </a:buClr>
              <a:buSzPct val="100000"/>
              <a:buFont typeface="Arial"/>
              <a:buChar char="•"/>
            </a:pPr>
            <a:r>
              <a:rPr lang="en-US" b="0" i="0" u="none" strike="noStrike" cap="none">
                <a:solidFill>
                  <a:schemeClr val="dk1"/>
                </a:solidFill>
                <a:latin typeface="Calibri"/>
                <a:ea typeface="Calibri"/>
                <a:cs typeface="Calibri"/>
                <a:sym typeface="Calibri"/>
              </a:rPr>
              <a:t>45 Selected Response Items (SRIs)</a:t>
            </a:r>
          </a:p>
          <a:p>
            <a:pPr marL="1485900" marR="0" lvl="2" indent="-393700" algn="l" rtl="0">
              <a:spcBef>
                <a:spcPts val="0"/>
              </a:spcBef>
              <a:buClr>
                <a:schemeClr val="dk1"/>
              </a:buClr>
              <a:buSzPct val="100000"/>
              <a:buFont typeface="Arial"/>
              <a:buChar char="•"/>
            </a:pPr>
            <a:r>
              <a:rPr lang="en-US" b="0" i="0" u="none" strike="noStrike" cap="none">
                <a:solidFill>
                  <a:schemeClr val="dk1"/>
                </a:solidFill>
                <a:latin typeface="Calibri"/>
                <a:ea typeface="Calibri"/>
                <a:cs typeface="Calibri"/>
                <a:sym typeface="Calibri"/>
              </a:rPr>
              <a:t>Stand-alone items</a:t>
            </a:r>
          </a:p>
          <a:p>
            <a:pPr marL="1485900" marR="0" lvl="2" indent="-393700" algn="l" rtl="0">
              <a:spcBef>
                <a:spcPts val="0"/>
              </a:spcBef>
              <a:buClr>
                <a:schemeClr val="dk1"/>
              </a:buClr>
              <a:buSzPct val="100000"/>
              <a:buFont typeface="Arial"/>
              <a:buChar char="•"/>
            </a:pPr>
            <a:r>
              <a:rPr lang="en-US" b="0" i="0" u="none" strike="noStrike" cap="none">
                <a:solidFill>
                  <a:schemeClr val="dk1"/>
                </a:solidFill>
                <a:latin typeface="Calibri"/>
                <a:ea typeface="Calibri"/>
                <a:cs typeface="Calibri"/>
                <a:sym typeface="Calibri"/>
              </a:rPr>
              <a:t>Includes a short passage with related questions</a:t>
            </a:r>
          </a:p>
          <a:p>
            <a:pPr marL="1028700" marR="0" lvl="1" indent="-393700" algn="l" rtl="0">
              <a:spcBef>
                <a:spcPts val="0"/>
              </a:spcBef>
              <a:buClr>
                <a:srgbClr val="1F497D"/>
              </a:buClr>
              <a:buSzPct val="100000"/>
              <a:buFont typeface="Arial"/>
              <a:buChar char="•"/>
            </a:pPr>
            <a:r>
              <a:rPr lang="en-US" b="0" i="0" u="none" strike="noStrike" cap="none">
                <a:solidFill>
                  <a:srgbClr val="1F497D"/>
                </a:solidFill>
                <a:latin typeface="Calibri"/>
                <a:ea typeface="Calibri"/>
                <a:cs typeface="Calibri"/>
                <a:sym typeface="Calibri"/>
              </a:rPr>
              <a:t>Three Constructed Response Exercises (CREs)</a:t>
            </a:r>
          </a:p>
          <a:p>
            <a:pPr marL="1485900" marR="0" lvl="2" indent="-393700" algn="l" rtl="0">
              <a:spcBef>
                <a:spcPts val="0"/>
              </a:spcBef>
              <a:buClr>
                <a:srgbClr val="1F497D"/>
              </a:buClr>
              <a:buSzPct val="100000"/>
              <a:buFont typeface="Arial"/>
              <a:buChar char="•"/>
            </a:pPr>
            <a:r>
              <a:rPr lang="en-US" b="0" i="0" u="none" strike="noStrike" cap="none">
                <a:solidFill>
                  <a:srgbClr val="1F497D"/>
                </a:solidFill>
                <a:latin typeface="Calibri"/>
                <a:ea typeface="Calibri"/>
                <a:cs typeface="Calibri"/>
                <a:sym typeface="Calibri"/>
              </a:rPr>
              <a:t>Consists of one or more </a:t>
            </a:r>
            <a:r>
              <a:rPr lang="en-US" b="0" i="0" u="sng" strike="noStrike" cap="none">
                <a:solidFill>
                  <a:srgbClr val="1F497D"/>
                </a:solidFill>
                <a:latin typeface="Calibri"/>
                <a:ea typeface="Calibri"/>
                <a:cs typeface="Calibri"/>
                <a:sym typeface="Calibri"/>
              </a:rPr>
              <a:t>prompts/questions</a:t>
            </a:r>
            <a:r>
              <a:rPr lang="en-US">
                <a:solidFill>
                  <a:srgbClr val="1F497D"/>
                </a:solidFill>
              </a:rPr>
              <a:t> based on a specific stimuls</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2 mins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These are t</a:t>
            </a:r>
            <a:r>
              <a:rPr lang="en-US"/>
              <a:t>wo</a:t>
            </a:r>
            <a:r>
              <a:rPr lang="en-US" sz="1200" b="0" i="0" u="none" strike="noStrike" cap="none">
                <a:solidFill>
                  <a:schemeClr val="dk1"/>
                </a:solidFill>
                <a:latin typeface="Calibri"/>
                <a:ea typeface="Calibri"/>
                <a:cs typeface="Calibri"/>
                <a:sym typeface="Calibri"/>
              </a:rPr>
              <a:t> popular frameworks. The point here is not to go into any depth comparing or explaining them</a:t>
            </a:r>
            <a:r>
              <a:rPr lang="en-US"/>
              <a:t>.</a:t>
            </a:r>
            <a:r>
              <a:rPr lang="en-US" sz="1200" b="0" i="0" u="none" strike="noStrike" cap="none">
                <a:solidFill>
                  <a:schemeClr val="dk1"/>
                </a:solidFill>
                <a:latin typeface="Calibri"/>
                <a:ea typeface="Calibri"/>
                <a:cs typeface="Calibri"/>
                <a:sym typeface="Calibri"/>
              </a:rPr>
              <a:t> We only want candidates to know the relative level of depths access by the CREs and SRIs. This an important consideration for candidates as they embark on their self-study</a:t>
            </a:r>
            <a:r>
              <a:rPr lang="en-US"/>
              <a:t>. </a:t>
            </a:r>
          </a:p>
          <a:p>
            <a:pPr marR="0" lvl="0" algn="l" rtl="0">
              <a:spcBef>
                <a:spcPts val="0"/>
              </a:spcBef>
              <a:buNone/>
            </a:pPr>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These are t</a:t>
            </a:r>
            <a:r>
              <a:rPr lang="en-US"/>
              <a:t>wo</a:t>
            </a:r>
            <a:r>
              <a:rPr lang="en-US" sz="1200" b="0" i="0" u="none" strike="noStrike" cap="none">
                <a:solidFill>
                  <a:schemeClr val="dk1"/>
                </a:solidFill>
                <a:latin typeface="Calibri"/>
                <a:ea typeface="Calibri"/>
                <a:cs typeface="Calibri"/>
                <a:sym typeface="Calibri"/>
              </a:rPr>
              <a:t> popular frameworks.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What do you notice?</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will not go into depth comparing or explaining them; We only want candidates to know the relative level of depths access by the CREs and SRIs.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important for you to consider as you embark on your self-study.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p:txBody>
      </p:sp>
      <p:sp>
        <p:nvSpPr>
          <p:cNvPr id="348" name="Shape 34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rtl="0">
              <a:spcBef>
                <a:spcPts val="0"/>
              </a:spcBef>
              <a:buSzPct val="25000"/>
              <a:buNone/>
            </a:pPr>
            <a:r>
              <a:rPr lang="en-US" sz="1200" b="1">
                <a:solidFill>
                  <a:schemeClr val="dk1"/>
                </a:solidFill>
                <a:latin typeface="Calibri"/>
                <a:ea typeface="Calibri"/>
                <a:cs typeface="Calibri"/>
                <a:sym typeface="Calibri"/>
              </a:rPr>
              <a:t>Time:</a:t>
            </a:r>
            <a:r>
              <a:rPr lang="en-US" sz="1200">
                <a:solidFill>
                  <a:schemeClr val="dk1"/>
                </a:solidFill>
                <a:latin typeface="Calibri"/>
                <a:ea typeface="Calibri"/>
                <a:cs typeface="Calibri"/>
                <a:sym typeface="Calibri"/>
              </a:rPr>
              <a:t> 2 min</a:t>
            </a:r>
          </a:p>
          <a:p>
            <a:pPr lvl="0" rtl="0">
              <a:spcBef>
                <a:spcPts val="0"/>
              </a:spcBef>
              <a:buSzPct val="25000"/>
              <a:buNone/>
            </a:pPr>
            <a:endParaRPr sz="1600">
              <a:solidFill>
                <a:schemeClr val="dk1"/>
              </a:solidFill>
              <a:latin typeface="Helvetica Neue"/>
              <a:ea typeface="Helvetica Neue"/>
              <a:cs typeface="Helvetica Neue"/>
              <a:sym typeface="Helvetica Neue"/>
            </a:endParaRPr>
          </a:p>
          <a:p>
            <a:pPr lvl="0" rtl="0">
              <a:spcBef>
                <a:spcPts val="0"/>
              </a:spcBef>
              <a:buSzPct val="25000"/>
              <a:buNone/>
            </a:pPr>
            <a:r>
              <a:rPr lang="en-US" sz="1200" b="1">
                <a:solidFill>
                  <a:schemeClr val="dk1"/>
                </a:solidFill>
                <a:latin typeface="Calibri"/>
                <a:ea typeface="Calibri"/>
                <a:cs typeface="Calibri"/>
                <a:sym typeface="Calibri"/>
              </a:rPr>
              <a:t>Trainer Notes:</a:t>
            </a:r>
            <a:r>
              <a:rPr lang="en-US" sz="1200">
                <a:solidFill>
                  <a:schemeClr val="dk1"/>
                </a:solidFill>
                <a:latin typeface="Calibri"/>
                <a:ea typeface="Calibri"/>
                <a:cs typeface="Calibri"/>
                <a:sym typeface="Calibri"/>
              </a:rPr>
              <a:t> Don’t get bogged down on this slide.  The important thing is that C1 gets an average score and is worth 40% and C2, C3, and C4 get an averaged score and are worth 60%.  C3 is worth twice the other classroom-based components because it is two units of instruction and two videos.  </a:t>
            </a:r>
          </a:p>
          <a:p>
            <a:pPr lvl="0" rtl="0">
              <a:spcBef>
                <a:spcPts val="360"/>
              </a:spcBef>
              <a:buNone/>
            </a:pPr>
            <a:r>
              <a:rPr lang="en-US" sz="1200">
                <a:solidFill>
                  <a:schemeClr val="dk1"/>
                </a:solidFill>
                <a:latin typeface="Calibri"/>
                <a:ea typeface="Calibri"/>
                <a:cs typeface="Calibri"/>
                <a:sym typeface="Calibri"/>
              </a:rPr>
              <a:t>The Component 1 average score must be at least 1.75. The unweighted average score of the three constructed response items’ raw rubric scores and the selected response item section converted score must be at or above 1.75</a:t>
            </a:r>
          </a:p>
          <a:p>
            <a:pPr lvl="0" rtl="0">
              <a:spcBef>
                <a:spcPts val="360"/>
              </a:spcBef>
              <a:buNone/>
            </a:pPr>
            <a:r>
              <a:rPr lang="en-US" sz="1200">
                <a:solidFill>
                  <a:schemeClr val="dk1"/>
                </a:solidFill>
                <a:latin typeface="Calibri"/>
                <a:ea typeface="Calibri"/>
                <a:cs typeface="Calibri"/>
                <a:sym typeface="Calibri"/>
              </a:rPr>
              <a:t>The Components 2, 3, and 4 average score must be at least 1.75.  The unweighted average score of the three Components’ raw rubric scores must be at or above 1.75.</a:t>
            </a:r>
          </a:p>
          <a:p>
            <a:pPr lvl="0" rtl="0">
              <a:spcBef>
                <a:spcPts val="0"/>
              </a:spcBef>
              <a:buSzPct val="25000"/>
              <a:buNone/>
            </a:pPr>
            <a:endParaRPr sz="1600">
              <a:solidFill>
                <a:schemeClr val="dk1"/>
              </a:solidFill>
              <a:latin typeface="Helvetica Neue"/>
              <a:ea typeface="Helvetica Neue"/>
              <a:cs typeface="Helvetica Neue"/>
              <a:sym typeface="Helvetica Neue"/>
            </a:endParaRPr>
          </a:p>
          <a:p>
            <a:pPr lvl="0" rtl="0">
              <a:spcBef>
                <a:spcPts val="0"/>
              </a:spcBef>
              <a:buSzPct val="25000"/>
              <a:buNone/>
            </a:pPr>
            <a:r>
              <a:rPr lang="en-US" sz="1200" b="1">
                <a:solidFill>
                  <a:schemeClr val="dk1"/>
                </a:solidFill>
                <a:latin typeface="Calibri"/>
                <a:ea typeface="Calibri"/>
                <a:cs typeface="Calibri"/>
                <a:sym typeface="Calibri"/>
              </a:rPr>
              <a:t>Tell Participants: </a:t>
            </a:r>
            <a:r>
              <a:rPr lang="en-US" sz="1200">
                <a:solidFill>
                  <a:schemeClr val="dk1"/>
                </a:solidFill>
                <a:latin typeface="Calibri"/>
                <a:ea typeface="Calibri"/>
                <a:cs typeface="Calibri"/>
                <a:sym typeface="Calibri"/>
              </a:rPr>
              <a:t> This slide represents the scoring for the National Board Certification assessment pieces.</a:t>
            </a:r>
          </a:p>
          <a:p>
            <a:pPr lvl="0" rtl="0">
              <a:spcBef>
                <a:spcPts val="0"/>
              </a:spcBef>
              <a:buSzPct val="25000"/>
              <a:buNone/>
            </a:pPr>
            <a:r>
              <a:rPr lang="en-US" sz="1200">
                <a:solidFill>
                  <a:schemeClr val="dk1"/>
                </a:solidFill>
                <a:latin typeface="Calibri"/>
                <a:ea typeface="Calibri"/>
                <a:cs typeface="Calibri"/>
                <a:sym typeface="Calibri"/>
              </a:rPr>
              <a:t>The green cylinders are Component 1.  Component 1 is 40% of the overall assessment:  on the left, there are 45 selected response items (SRIs).  This is half of the C1 score and the green cylinders on the right are the three constructed response exercises, or CREs,  which together are the other half of the C1 score.  (20% SRI + 20% CREs = 40% of the overall assessment).</a:t>
            </a:r>
          </a:p>
          <a:p>
            <a:pPr lvl="0" rtl="0">
              <a:spcBef>
                <a:spcPts val="0"/>
              </a:spcBef>
              <a:buSzPct val="25000"/>
              <a:buNone/>
            </a:pPr>
            <a:r>
              <a:rPr lang="en-US" sz="1200">
                <a:solidFill>
                  <a:schemeClr val="dk1"/>
                </a:solidFill>
                <a:latin typeface="Calibri"/>
                <a:ea typeface="Calibri"/>
                <a:cs typeface="Calibri"/>
                <a:sym typeface="Calibri"/>
              </a:rPr>
              <a:t>The purple cylinders are for C2, C3, and C4.  Together, they comprise 60% of the overall score with C2 at 15%, C3 at 30% and C4 at 15%.</a:t>
            </a:r>
          </a:p>
          <a:p>
            <a:pPr lvl="0" rtl="0">
              <a:spcBef>
                <a:spcPts val="0"/>
              </a:spcBef>
              <a:buSzPct val="25000"/>
              <a:buNone/>
            </a:pPr>
            <a:r>
              <a:rPr lang="en-US" sz="1200">
                <a:solidFill>
                  <a:schemeClr val="dk1"/>
                </a:solidFill>
                <a:latin typeface="Calibri"/>
                <a:ea typeface="Calibri"/>
                <a:cs typeface="Calibri"/>
                <a:sym typeface="Calibri"/>
              </a:rPr>
              <a:t>When you get scores, you’ll get 4 scores for C1 (SRI score + 3 scores for the CREs).  You’ll also get the average of the C1 scores.</a:t>
            </a:r>
          </a:p>
          <a:p>
            <a:pPr lvl="0" rtl="0">
              <a:spcBef>
                <a:spcPts val="0"/>
              </a:spcBef>
              <a:buSzPct val="25000"/>
              <a:buNone/>
            </a:pPr>
            <a:r>
              <a:rPr lang="en-US" sz="1200">
                <a:solidFill>
                  <a:schemeClr val="dk1"/>
                </a:solidFill>
                <a:latin typeface="Calibri"/>
                <a:ea typeface="Calibri"/>
                <a:cs typeface="Calibri"/>
                <a:sym typeface="Calibri"/>
              </a:rPr>
              <a:t>You’ll get a score for each of Components 2, 3, and 4 AND a score for the average of the 3 together.</a:t>
            </a:r>
          </a:p>
          <a:p>
            <a:pPr marL="0" marR="0" lvl="0" indent="0" algn="l" rtl="0">
              <a:spcBef>
                <a:spcPts val="0"/>
              </a:spcBef>
              <a:buSzPct val="25000"/>
              <a:buNone/>
            </a:pPr>
            <a:endParaRPr sz="1200" b="1">
              <a:solidFill>
                <a:schemeClr val="dk1"/>
              </a:solidFill>
              <a:latin typeface="Calibri"/>
              <a:ea typeface="Calibri"/>
              <a:cs typeface="Calibri"/>
              <a:sym typeface="Calibri"/>
            </a:endParaRPr>
          </a:p>
        </p:txBody>
      </p:sp>
      <p:sp>
        <p:nvSpPr>
          <p:cNvPr id="359" name="Shape 35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3" name="Shape 3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2 mins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Arial"/>
                <a:ea typeface="Arial"/>
                <a:cs typeface="Arial"/>
                <a:sym typeface="Arial"/>
              </a:rPr>
              <a:t>c</a:t>
            </a:r>
            <a:r>
              <a:rPr lang="en-US" sz="1200" b="0" i="0" u="none" strike="noStrike" cap="none">
                <a:solidFill>
                  <a:schemeClr val="dk1"/>
                </a:solidFill>
                <a:latin typeface="Calibri"/>
                <a:ea typeface="Calibri"/>
                <a:cs typeface="Calibri"/>
                <a:sym typeface="Calibri"/>
              </a:rPr>
              <a:t>opy of Architecture of Accomplished Teaching page 6 of the General Portfolio Instructions is </a:t>
            </a:r>
            <a:r>
              <a:rPr lang="en-US"/>
              <a:t>different.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is the </a:t>
            </a:r>
            <a:r>
              <a:rPr lang="en-US"/>
              <a:t>new</a:t>
            </a:r>
            <a:r>
              <a:rPr lang="en-US" sz="1200" b="0" i="0" u="none" strike="noStrike" cap="none">
                <a:solidFill>
                  <a:schemeClr val="dk1"/>
                </a:solidFill>
                <a:latin typeface="Calibri"/>
                <a:ea typeface="Calibri"/>
                <a:cs typeface="Calibri"/>
                <a:sym typeface="Calibri"/>
              </a:rPr>
              <a:t> version of the AAT. If they haven’t seen this yet, go through a quick explanation.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One of the</a:t>
            </a:r>
            <a:r>
              <a:rPr lang="en-US"/>
              <a:t> fundamental</a:t>
            </a:r>
            <a:r>
              <a:rPr lang="en-US" sz="1200" b="0" i="0" u="none" strike="noStrike" cap="none">
                <a:solidFill>
                  <a:schemeClr val="dk1"/>
                </a:solidFill>
                <a:latin typeface="Calibri"/>
                <a:ea typeface="Calibri"/>
                <a:cs typeface="Calibri"/>
                <a:sym typeface="Calibri"/>
              </a:rPr>
              <a:t> beliefs underlying National Board Certification is the Architecture of Accomplished Teaching.   Highlight the connections to </a:t>
            </a:r>
            <a:r>
              <a:rPr lang="en-US"/>
              <a:t>The Five Core Propositions.</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94" name="Shape 3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Arial"/>
              <a:buNone/>
            </a:pPr>
            <a:r>
              <a:rPr lang="en-US" sz="1200" b="1">
                <a:solidFill>
                  <a:schemeClr val="dk1"/>
                </a:solidFill>
                <a:latin typeface="Calibri"/>
                <a:ea typeface="Calibri"/>
                <a:cs typeface="Calibri"/>
                <a:sym typeface="Calibri"/>
              </a:rPr>
              <a:t>Time</a:t>
            </a:r>
            <a:r>
              <a:rPr lang="en-US" sz="1200">
                <a:solidFill>
                  <a:schemeClr val="dk1"/>
                </a:solidFill>
                <a:latin typeface="Calibri"/>
                <a:ea typeface="Calibri"/>
                <a:cs typeface="Calibri"/>
                <a:sym typeface="Calibri"/>
              </a:rPr>
              <a:t>: 3 mins</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b="1">
                <a:solidFill>
                  <a:schemeClr val="dk1"/>
                </a:solidFill>
                <a:latin typeface="Calibri"/>
                <a:ea typeface="Calibri"/>
                <a:cs typeface="Calibri"/>
                <a:sym typeface="Calibri"/>
              </a:rPr>
              <a:t>Materials</a:t>
            </a:r>
            <a:r>
              <a:rPr lang="en-US" sz="1200">
                <a:solidFill>
                  <a:schemeClr val="dk1"/>
                </a:solidFill>
                <a:latin typeface="Calibri"/>
                <a:ea typeface="Calibri"/>
                <a:cs typeface="Calibri"/>
                <a:sym typeface="Calibri"/>
              </a:rPr>
              <a:t>: none required</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n-US" sz="1200" b="1">
                <a:solidFill>
                  <a:schemeClr val="dk1"/>
                </a:solidFill>
                <a:latin typeface="Calibri"/>
                <a:ea typeface="Calibri"/>
                <a:cs typeface="Calibri"/>
                <a:sym typeface="Calibri"/>
              </a:rPr>
              <a:t>Trainer’s notes</a:t>
            </a:r>
            <a:r>
              <a:rPr lang="en-US" sz="1200">
                <a:solidFill>
                  <a:schemeClr val="dk1"/>
                </a:solidFill>
                <a:latin typeface="Calibri"/>
                <a:ea typeface="Calibri"/>
                <a:cs typeface="Calibri"/>
                <a:sym typeface="Calibri"/>
              </a:rPr>
              <a:t>: </a:t>
            </a:r>
          </a:p>
          <a:p>
            <a:pPr marL="171450" lvl="0" indent="-171450" rtl="0">
              <a:spcBef>
                <a:spcPts val="0"/>
              </a:spcBef>
              <a:buClr>
                <a:schemeClr val="dk1"/>
              </a:buClr>
              <a:buSzPct val="100000"/>
              <a:buChar char="•"/>
            </a:pPr>
            <a:r>
              <a:rPr lang="en-US" sz="1200">
                <a:solidFill>
                  <a:schemeClr val="dk1"/>
                </a:solidFill>
                <a:latin typeface="Calibri"/>
                <a:ea typeface="Calibri"/>
                <a:cs typeface="Calibri"/>
                <a:sym typeface="Calibri"/>
              </a:rPr>
              <a:t>This is an adaptation of the AAT showing the candidate as the learner. It’s very important that candidates understand this distinction. </a:t>
            </a:r>
          </a:p>
          <a:p>
            <a:pPr marL="171450" lvl="0" indent="-171450" rtl="0">
              <a:spcBef>
                <a:spcPts val="0"/>
              </a:spcBef>
              <a:buClr>
                <a:schemeClr val="dk1"/>
              </a:buClr>
              <a:buSzPct val="100000"/>
              <a:buChar char="•"/>
            </a:pPr>
            <a:r>
              <a:rPr lang="en-US" sz="1200">
                <a:solidFill>
                  <a:schemeClr val="dk1"/>
                </a:solidFill>
                <a:latin typeface="Calibri"/>
                <a:ea typeface="Calibri"/>
                <a:cs typeface="Calibri"/>
                <a:sym typeface="Calibri"/>
              </a:rPr>
              <a:t>Other sessions feature the AAT with students as learners; this session – since it focuses on building content knowledge – features the candidate as learner. Make sure your participants “get” this; the rest of the session builds on this idea.</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n-US" sz="1200" b="1">
                <a:solidFill>
                  <a:schemeClr val="dk1"/>
                </a:solidFill>
                <a:latin typeface="Calibri"/>
                <a:ea typeface="Calibri"/>
                <a:cs typeface="Calibri"/>
                <a:sym typeface="Calibri"/>
              </a:rPr>
              <a:t>Tell participants</a:t>
            </a:r>
            <a:r>
              <a:rPr lang="en-US" sz="1200">
                <a:solidFill>
                  <a:schemeClr val="dk1"/>
                </a:solidFill>
                <a:latin typeface="Calibri"/>
                <a:ea typeface="Calibri"/>
                <a:cs typeface="Calibri"/>
                <a:sym typeface="Calibri"/>
              </a:rPr>
              <a:t>: </a:t>
            </a:r>
          </a:p>
          <a:p>
            <a:pPr marL="171450" lvl="0" indent="-171450" rtl="0">
              <a:spcBef>
                <a:spcPts val="0"/>
              </a:spcBef>
              <a:buClr>
                <a:schemeClr val="dk1"/>
              </a:buClr>
              <a:buSzPct val="100000"/>
              <a:buChar char="•"/>
            </a:pPr>
            <a:r>
              <a:rPr lang="en-US" sz="1200">
                <a:solidFill>
                  <a:schemeClr val="dk1"/>
                </a:solidFill>
                <a:latin typeface="Calibri"/>
                <a:ea typeface="Calibri"/>
                <a:cs typeface="Calibri"/>
                <a:sym typeface="Calibri"/>
              </a:rPr>
              <a:t>This is an adaptation of the AAT showing the candidate as the learner. </a:t>
            </a:r>
          </a:p>
          <a:p>
            <a:pPr marL="171450" lvl="0" indent="-171450" rtl="0">
              <a:spcBef>
                <a:spcPts val="0"/>
              </a:spcBef>
              <a:buClr>
                <a:schemeClr val="dk1"/>
              </a:buClr>
              <a:buSzPct val="100000"/>
              <a:buChar char="•"/>
            </a:pPr>
            <a:r>
              <a:rPr lang="en-US" sz="1200">
                <a:solidFill>
                  <a:schemeClr val="dk1"/>
                </a:solidFill>
                <a:latin typeface="Calibri"/>
                <a:ea typeface="Calibri"/>
                <a:cs typeface="Calibri"/>
                <a:sym typeface="Calibri"/>
              </a:rPr>
              <a:t>Other sessions feature the AAT with students as learners; this session – since it focuses on building content knowledge – features the candidate as learner. You are the learner.</a:t>
            </a:r>
          </a:p>
          <a:p>
            <a:pPr lvl="0" rtl="0">
              <a:spcBef>
                <a:spcPts val="0"/>
              </a:spcBef>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highlight>
                  <a:srgbClr val="FFE599"/>
                </a:highlight>
                <a:latin typeface="Calibri"/>
                <a:ea typeface="Calibri"/>
                <a:cs typeface="Calibri"/>
                <a:sym typeface="Calibri"/>
              </a:rPr>
              <a:t>(Optional)</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3-8 mins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none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US"/>
              <a:t>This and the next slide are examples of assessing one’s own knowledge.</a:t>
            </a:r>
          </a:p>
          <a:p>
            <a:pPr marL="171450" marR="0" lvl="0" indent="-171450" algn="l" rtl="0">
              <a:lnSpc>
                <a:spcPct val="100000"/>
              </a:lnSpc>
              <a:spcBef>
                <a:spcPts val="36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Take a moment to let teachers to think about where they are consider a non-threatening way to have them consider their knowledge.  You could even use an anonymous reflection and self-assessment activity and then ask for a volunteer to share.  </a:t>
            </a:r>
          </a:p>
          <a:p>
            <a:pPr marL="171450" marR="0" lvl="0" indent="-171450" algn="l" rtl="0">
              <a:lnSpc>
                <a:spcPct val="100000"/>
              </a:lnSpc>
              <a:spcBef>
                <a:spcPts val="36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This can be connected to the NB level 1 rubric.</a:t>
            </a:r>
          </a:p>
          <a:p>
            <a:pPr marL="171450" marR="0" lvl="0" indent="-171450" algn="l" rtl="0">
              <a:lnSpc>
                <a:spcPct val="100000"/>
              </a:lnSpc>
              <a:spcBef>
                <a:spcPts val="36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Slides 11 and 12 consist of a theoretical discussion of knowledge acquisition. They can be omitted if looking for a place to save time.</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Assess your own level of mastery. </a:t>
            </a:r>
          </a:p>
          <a:p>
            <a:pPr marL="171450" marR="0" lvl="0" indent="-171450" algn="l" rtl="0">
              <a:lnSpc>
                <a:spcPct val="100000"/>
              </a:lnSpc>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What is your academic background in relation to your subject area?  </a:t>
            </a:r>
          </a:p>
          <a:p>
            <a:pPr marL="171450" marR="0" lvl="0" indent="-171450" algn="l" rtl="0">
              <a:lnSpc>
                <a:spcPct val="100000"/>
              </a:lnSpc>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How much breadth and depth do you have?  </a:t>
            </a:r>
          </a:p>
          <a:p>
            <a:pPr marL="171450" marR="0" lvl="0" indent="-171450" algn="l" rtl="0">
              <a:lnSpc>
                <a:spcPct val="100000"/>
              </a:lnSpc>
              <a:spcBef>
                <a:spcPts val="0"/>
              </a:spcBef>
              <a:spcAft>
                <a:spcPts val="0"/>
              </a:spcAft>
              <a:buClr>
                <a:srgbClr val="000000"/>
              </a:buClr>
              <a:buSzPct val="100000"/>
              <a:buFont typeface="Arial"/>
              <a:buChar char="•"/>
            </a:pPr>
            <a:r>
              <a:rPr lang="en-US" sz="1200" b="0" i="0" u="none" strike="noStrike" cap="none">
                <a:solidFill>
                  <a:srgbClr val="000000"/>
                </a:solidFill>
                <a:latin typeface="Calibri"/>
                <a:ea typeface="Calibri"/>
                <a:cs typeface="Calibri"/>
                <a:sym typeface="Calibri"/>
              </a:rPr>
              <a:t>How long have you taught the subject(s)?</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417" name="Shape 4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highlight>
                  <a:srgbClr val="FFE599"/>
                </a:highlight>
                <a:latin typeface="Calibri"/>
                <a:ea typeface="Calibri"/>
                <a:cs typeface="Calibri"/>
                <a:sym typeface="Calibri"/>
              </a:rPr>
              <a:t>(Optional)</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a:t>
            </a:r>
            <a:r>
              <a:rPr lang="en-US"/>
              <a:t>7</a:t>
            </a:r>
            <a:r>
              <a:rPr lang="en-US" sz="1200" b="0" i="0" u="none" strike="noStrike" cap="none">
                <a:solidFill>
                  <a:schemeClr val="dk1"/>
                </a:solidFill>
                <a:latin typeface="Calibri"/>
                <a:ea typeface="Calibri"/>
                <a:cs typeface="Calibri"/>
                <a:sym typeface="Calibri"/>
              </a:rPr>
              <a:t> mins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Materials</a:t>
            </a:r>
            <a:r>
              <a:rPr lang="en-US" sz="1200" b="0" i="0" u="none" strike="noStrike" cap="none">
                <a:solidFill>
                  <a:schemeClr val="dk1"/>
                </a:solidFill>
                <a:latin typeface="Calibri"/>
                <a:ea typeface="Calibri"/>
                <a:cs typeface="Calibri"/>
                <a:sym typeface="Calibri"/>
              </a:rPr>
              <a:t>: </a:t>
            </a:r>
            <a:r>
              <a:rPr lang="en-US"/>
              <a:t>post it notes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Trainer’s notes</a:t>
            </a:r>
            <a:r>
              <a:rPr lang="en-US" sz="1200" b="0" i="0" u="none" strike="noStrike" cap="none">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Optional slide that provides an opportunity for candidates to assess their own know</a:t>
            </a:r>
            <a:r>
              <a:rPr lang="en-US"/>
              <a:t>ledge of a relevant topic.</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is a whole-class activity; candidates can post their response on a sticky-note. Following their brief self-reflection, have them pair-share.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Tell participants</a:t>
            </a:r>
            <a:r>
              <a:rPr lang="en-US" sz="1200" b="0" i="0" u="none" strike="noStrike" cap="none">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How well do you understand what pedagogy is?</a:t>
            </a:r>
          </a:p>
          <a:p>
            <a:pPr marL="800100" marR="0" lvl="1" indent="-342900" algn="l" rtl="0">
              <a:spcBef>
                <a:spcPts val="0"/>
              </a:spcBef>
              <a:buClr>
                <a:schemeClr val="dk1"/>
              </a:buClr>
              <a:buSzPct val="100000"/>
              <a:buFont typeface="Calibri"/>
              <a:buAutoNum type="alphaUcPeriod"/>
            </a:pPr>
            <a:r>
              <a:rPr lang="en-US" sz="1200" b="0" i="0" u="none" strike="noStrike" cap="none">
                <a:solidFill>
                  <a:schemeClr val="dk1"/>
                </a:solidFill>
                <a:latin typeface="Calibri"/>
                <a:ea typeface="Calibri"/>
                <a:cs typeface="Calibri"/>
                <a:sym typeface="Calibri"/>
              </a:rPr>
              <a:t>I have never heard the word before.</a:t>
            </a:r>
          </a:p>
          <a:p>
            <a:pPr marL="800100" marR="0" lvl="1" indent="-342900" algn="l" rtl="0">
              <a:spcBef>
                <a:spcPts val="0"/>
              </a:spcBef>
              <a:buClr>
                <a:schemeClr val="dk1"/>
              </a:buClr>
              <a:buSzPct val="100000"/>
              <a:buFont typeface="Calibri"/>
              <a:buAutoNum type="alphaUcPeriod"/>
            </a:pPr>
            <a:r>
              <a:rPr lang="en-US" sz="1200" b="0" i="0" u="none" strike="noStrike" cap="none">
                <a:solidFill>
                  <a:schemeClr val="dk1"/>
                </a:solidFill>
                <a:latin typeface="Calibri"/>
                <a:ea typeface="Calibri"/>
                <a:cs typeface="Calibri"/>
                <a:sym typeface="Calibri"/>
              </a:rPr>
              <a:t>I have heard the word, but I do not know what it means.</a:t>
            </a:r>
          </a:p>
          <a:p>
            <a:pPr marL="800100" marR="0" lvl="1" indent="-342900" algn="l" rtl="0">
              <a:spcBef>
                <a:spcPts val="0"/>
              </a:spcBef>
              <a:buClr>
                <a:schemeClr val="dk1"/>
              </a:buClr>
              <a:buSzPct val="100000"/>
              <a:buFont typeface="Calibri"/>
              <a:buAutoNum type="alphaUcPeriod"/>
            </a:pPr>
            <a:r>
              <a:rPr lang="en-US" sz="1200" b="0" i="0" u="none" strike="noStrike" cap="none">
                <a:solidFill>
                  <a:schemeClr val="dk1"/>
                </a:solidFill>
                <a:latin typeface="Calibri"/>
                <a:ea typeface="Calibri"/>
                <a:cs typeface="Calibri"/>
                <a:sym typeface="Calibri"/>
              </a:rPr>
              <a:t>I have heard of pedagogy and I can define it.</a:t>
            </a:r>
          </a:p>
          <a:p>
            <a:pPr marL="800100" marR="0" lvl="1" indent="-342900" algn="l" rtl="0">
              <a:spcBef>
                <a:spcPts val="0"/>
              </a:spcBef>
              <a:buClr>
                <a:schemeClr val="dk1"/>
              </a:buClr>
              <a:buSzPct val="100000"/>
              <a:buFont typeface="Calibri"/>
              <a:buAutoNum type="alphaUcPeriod"/>
            </a:pPr>
            <a:r>
              <a:rPr lang="en-US" sz="1200" b="0" i="0" u="none" strike="noStrike" cap="none">
                <a:solidFill>
                  <a:schemeClr val="dk1"/>
                </a:solidFill>
                <a:latin typeface="Calibri"/>
                <a:ea typeface="Calibri"/>
                <a:cs typeface="Calibri"/>
                <a:sym typeface="Calibri"/>
              </a:rPr>
              <a:t>I know what pedagogy is and how it relates to my teaching practices.</a:t>
            </a:r>
          </a:p>
          <a:p>
            <a:pPr marL="800100" marR="0" lvl="1" indent="-342900" algn="l" rtl="0">
              <a:spcBef>
                <a:spcPts val="0"/>
              </a:spcBef>
              <a:buClr>
                <a:schemeClr val="dk1"/>
              </a:buClr>
              <a:buSzPct val="100000"/>
              <a:buFont typeface="Calibri"/>
              <a:buAutoNum type="alphaUcPeriod"/>
            </a:pPr>
            <a:r>
              <a:rPr lang="en-US" sz="1200" b="0" i="0" u="none" strike="noStrike" cap="none">
                <a:solidFill>
                  <a:schemeClr val="dk1"/>
                </a:solidFill>
                <a:latin typeface="Calibri"/>
                <a:ea typeface="Calibri"/>
                <a:cs typeface="Calibri"/>
                <a:sym typeface="Calibri"/>
              </a:rPr>
              <a:t>I know what pedagogy is, can relate it to my teaching practices, and can explain and demonstrate it to others.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Post your response on a sticky-note.</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Pair and share your thoughts.</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3" name="Shape 4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415611" y="992766"/>
            <a:ext cx="11360700" cy="2736900"/>
          </a:xfrm>
          <a:prstGeom prst="rect">
            <a:avLst/>
          </a:prstGeom>
        </p:spPr>
        <p:txBody>
          <a:bodyPr lIns="121900" tIns="121900" rIns="121900" bIns="121900" anchor="b" anchorCtr="0"/>
          <a:lstStyle>
            <a:lvl1pPr lvl="0" algn="ctr" rtl="0">
              <a:spcBef>
                <a:spcPts val="0"/>
              </a:spcBef>
              <a:buSzPct val="100000"/>
              <a:defRPr sz="6900"/>
            </a:lvl1pPr>
            <a:lvl2pPr lvl="1" algn="ctr" rtl="0">
              <a:spcBef>
                <a:spcPts val="0"/>
              </a:spcBef>
              <a:buSzPct val="100000"/>
              <a:defRPr sz="6900"/>
            </a:lvl2pPr>
            <a:lvl3pPr lvl="2" algn="ctr" rtl="0">
              <a:spcBef>
                <a:spcPts val="0"/>
              </a:spcBef>
              <a:buSzPct val="100000"/>
              <a:defRPr sz="6900"/>
            </a:lvl3pPr>
            <a:lvl4pPr lvl="3" algn="ctr" rtl="0">
              <a:spcBef>
                <a:spcPts val="0"/>
              </a:spcBef>
              <a:buSzPct val="100000"/>
              <a:defRPr sz="6900"/>
            </a:lvl4pPr>
            <a:lvl5pPr lvl="4" algn="ctr" rtl="0">
              <a:spcBef>
                <a:spcPts val="0"/>
              </a:spcBef>
              <a:buSzPct val="100000"/>
              <a:defRPr sz="6900"/>
            </a:lvl5pPr>
            <a:lvl6pPr lvl="5" algn="ctr" rtl="0">
              <a:spcBef>
                <a:spcPts val="0"/>
              </a:spcBef>
              <a:buSzPct val="100000"/>
              <a:defRPr sz="6900"/>
            </a:lvl6pPr>
            <a:lvl7pPr lvl="6" algn="ctr" rtl="0">
              <a:spcBef>
                <a:spcPts val="0"/>
              </a:spcBef>
              <a:buSzPct val="100000"/>
              <a:defRPr sz="6900"/>
            </a:lvl7pPr>
            <a:lvl8pPr lvl="7" algn="ctr" rtl="0">
              <a:spcBef>
                <a:spcPts val="0"/>
              </a:spcBef>
              <a:buSzPct val="100000"/>
              <a:defRPr sz="6900"/>
            </a:lvl8pPr>
            <a:lvl9pPr lvl="8" algn="ctr" rtl="0">
              <a:spcBef>
                <a:spcPts val="0"/>
              </a:spcBef>
              <a:buSzPct val="100000"/>
              <a:defRPr sz="6900"/>
            </a:lvl9pPr>
          </a:lstStyle>
          <a:p>
            <a:endParaRPr/>
          </a:p>
        </p:txBody>
      </p:sp>
      <p:sp>
        <p:nvSpPr>
          <p:cNvPr id="97" name="Shape 97"/>
          <p:cNvSpPr txBox="1">
            <a:spLocks noGrp="1"/>
          </p:cNvSpPr>
          <p:nvPr>
            <p:ph type="subTitle" idx="1"/>
          </p:nvPr>
        </p:nvSpPr>
        <p:spPr>
          <a:xfrm>
            <a:off x="415600" y="3778833"/>
            <a:ext cx="11360700" cy="1056900"/>
          </a:xfrm>
          <a:prstGeom prst="rect">
            <a:avLst/>
          </a:prstGeom>
        </p:spPr>
        <p:txBody>
          <a:bodyPr lIns="121900" tIns="121900" rIns="121900" bIns="121900" anchor="t" anchorCtr="0"/>
          <a:lstStyle>
            <a:lvl1pPr lvl="0" algn="ctr" rtl="0">
              <a:lnSpc>
                <a:spcPct val="100000"/>
              </a:lnSpc>
              <a:spcBef>
                <a:spcPts val="0"/>
              </a:spcBef>
              <a:spcAft>
                <a:spcPts val="0"/>
              </a:spcAft>
              <a:buSzPct val="100000"/>
              <a:buNone/>
              <a:defRPr sz="3700"/>
            </a:lvl1pPr>
            <a:lvl2pPr lvl="1" algn="ctr" rtl="0">
              <a:lnSpc>
                <a:spcPct val="100000"/>
              </a:lnSpc>
              <a:spcBef>
                <a:spcPts val="0"/>
              </a:spcBef>
              <a:spcAft>
                <a:spcPts val="0"/>
              </a:spcAft>
              <a:buSzPct val="100000"/>
              <a:buNone/>
              <a:defRPr sz="3700"/>
            </a:lvl2pPr>
            <a:lvl3pPr lvl="2" algn="ctr" rtl="0">
              <a:lnSpc>
                <a:spcPct val="100000"/>
              </a:lnSpc>
              <a:spcBef>
                <a:spcPts val="0"/>
              </a:spcBef>
              <a:spcAft>
                <a:spcPts val="0"/>
              </a:spcAft>
              <a:buSzPct val="100000"/>
              <a:buNone/>
              <a:defRPr sz="3700"/>
            </a:lvl3pPr>
            <a:lvl4pPr lvl="3" algn="ctr" rtl="0">
              <a:lnSpc>
                <a:spcPct val="100000"/>
              </a:lnSpc>
              <a:spcBef>
                <a:spcPts val="0"/>
              </a:spcBef>
              <a:spcAft>
                <a:spcPts val="0"/>
              </a:spcAft>
              <a:buSzPct val="100000"/>
              <a:buNone/>
              <a:defRPr sz="3700"/>
            </a:lvl4pPr>
            <a:lvl5pPr lvl="4" algn="ctr" rtl="0">
              <a:lnSpc>
                <a:spcPct val="100000"/>
              </a:lnSpc>
              <a:spcBef>
                <a:spcPts val="0"/>
              </a:spcBef>
              <a:spcAft>
                <a:spcPts val="0"/>
              </a:spcAft>
              <a:buSzPct val="100000"/>
              <a:buNone/>
              <a:defRPr sz="3700"/>
            </a:lvl5pPr>
            <a:lvl6pPr lvl="5" algn="ctr" rtl="0">
              <a:lnSpc>
                <a:spcPct val="100000"/>
              </a:lnSpc>
              <a:spcBef>
                <a:spcPts val="0"/>
              </a:spcBef>
              <a:spcAft>
                <a:spcPts val="0"/>
              </a:spcAft>
              <a:buSzPct val="100000"/>
              <a:buNone/>
              <a:defRPr sz="3700"/>
            </a:lvl6pPr>
            <a:lvl7pPr lvl="6" algn="ctr" rtl="0">
              <a:lnSpc>
                <a:spcPct val="100000"/>
              </a:lnSpc>
              <a:spcBef>
                <a:spcPts val="0"/>
              </a:spcBef>
              <a:spcAft>
                <a:spcPts val="0"/>
              </a:spcAft>
              <a:buSzPct val="100000"/>
              <a:buNone/>
              <a:defRPr sz="3700"/>
            </a:lvl7pPr>
            <a:lvl8pPr lvl="7" algn="ctr" rtl="0">
              <a:lnSpc>
                <a:spcPct val="100000"/>
              </a:lnSpc>
              <a:spcBef>
                <a:spcPts val="0"/>
              </a:spcBef>
              <a:spcAft>
                <a:spcPts val="0"/>
              </a:spcAft>
              <a:buSzPct val="100000"/>
              <a:buNone/>
              <a:defRPr sz="3700"/>
            </a:lvl8pPr>
            <a:lvl9pPr lvl="8" algn="ctr" rtl="0">
              <a:lnSpc>
                <a:spcPct val="100000"/>
              </a:lnSpc>
              <a:spcBef>
                <a:spcPts val="0"/>
              </a:spcBef>
              <a:spcAft>
                <a:spcPts val="0"/>
              </a:spcAft>
              <a:buSzPct val="100000"/>
              <a:buNone/>
              <a:defRPr sz="3700"/>
            </a:lvl9pPr>
          </a:lstStyle>
          <a:p>
            <a:endParaRPr/>
          </a:p>
        </p:txBody>
      </p:sp>
      <p:sp>
        <p:nvSpPr>
          <p:cNvPr id="98" name="Shape 9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15600" y="2867800"/>
            <a:ext cx="11360700" cy="1122300"/>
          </a:xfrm>
          <a:prstGeom prst="rect">
            <a:avLst/>
          </a:prstGeom>
        </p:spPr>
        <p:txBody>
          <a:bodyPr lIns="121900" tIns="121900" rIns="121900" bIns="121900"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01" name="Shape 101"/>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4" name="Shape 104"/>
          <p:cNvSpPr txBox="1">
            <a:spLocks noGrp="1"/>
          </p:cNvSpPr>
          <p:nvPr>
            <p:ph type="body" idx="1"/>
          </p:nvPr>
        </p:nvSpPr>
        <p:spPr>
          <a:xfrm>
            <a:off x="415600" y="1536633"/>
            <a:ext cx="11360700" cy="45552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5" name="Shape 105"/>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8" name="Shape 108"/>
          <p:cNvSpPr txBox="1">
            <a:spLocks noGrp="1"/>
          </p:cNvSpPr>
          <p:nvPr>
            <p:ph type="body" idx="1"/>
          </p:nvPr>
        </p:nvSpPr>
        <p:spPr>
          <a:xfrm>
            <a:off x="415600" y="1536633"/>
            <a:ext cx="5333100" cy="4555200"/>
          </a:xfrm>
          <a:prstGeom prst="rect">
            <a:avLst/>
          </a:prstGeom>
        </p:spPr>
        <p:txBody>
          <a:bodyPr lIns="121900" tIns="121900" rIns="121900" bIns="121900"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09" name="Shape 109"/>
          <p:cNvSpPr txBox="1">
            <a:spLocks noGrp="1"/>
          </p:cNvSpPr>
          <p:nvPr>
            <p:ph type="body" idx="2"/>
          </p:nvPr>
        </p:nvSpPr>
        <p:spPr>
          <a:xfrm>
            <a:off x="6443200" y="1536633"/>
            <a:ext cx="5333100" cy="4555200"/>
          </a:xfrm>
          <a:prstGeom prst="rect">
            <a:avLst/>
          </a:prstGeom>
        </p:spPr>
        <p:txBody>
          <a:bodyPr lIns="121900" tIns="121900" rIns="121900" bIns="121900"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10" name="Shape 110"/>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15600" y="740800"/>
            <a:ext cx="3744000" cy="1007700"/>
          </a:xfrm>
          <a:prstGeom prst="rect">
            <a:avLst/>
          </a:prstGeom>
        </p:spPr>
        <p:txBody>
          <a:bodyPr lIns="121900" tIns="121900" rIns="121900" bIns="121900"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116" name="Shape 116"/>
          <p:cNvSpPr txBox="1">
            <a:spLocks noGrp="1"/>
          </p:cNvSpPr>
          <p:nvPr>
            <p:ph type="body" idx="1"/>
          </p:nvPr>
        </p:nvSpPr>
        <p:spPr>
          <a:xfrm>
            <a:off x="415600" y="1852800"/>
            <a:ext cx="3744000" cy="4239300"/>
          </a:xfrm>
          <a:prstGeom prst="rect">
            <a:avLst/>
          </a:prstGeom>
        </p:spPr>
        <p:txBody>
          <a:bodyPr lIns="121900" tIns="121900" rIns="121900" bIns="121900"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17" name="Shape 117"/>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653666" y="600200"/>
            <a:ext cx="8490300" cy="5454300"/>
          </a:xfrm>
          <a:prstGeom prst="rect">
            <a:avLst/>
          </a:prstGeom>
        </p:spPr>
        <p:txBody>
          <a:bodyPr lIns="121900" tIns="121900" rIns="121900" bIns="121900" anchor="ctr" anchorCtr="0"/>
          <a:lstStyle>
            <a:lvl1pPr lvl="0" rtl="0">
              <a:spcBef>
                <a:spcPts val="0"/>
              </a:spcBef>
              <a:buSzPct val="100000"/>
              <a:defRPr sz="6400"/>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endParaRPr/>
          </a:p>
        </p:txBody>
      </p:sp>
      <p:sp>
        <p:nvSpPr>
          <p:cNvPr id="120" name="Shape 120"/>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1"/>
        <p:cNvGrpSpPr/>
        <p:nvPr/>
      </p:nvGrpSpPr>
      <p:grpSpPr>
        <a:xfrm>
          <a:off x="0" y="0"/>
          <a:ext cx="0" cy="0"/>
          <a:chOff x="0" y="0"/>
          <a:chExt cx="0" cy="0"/>
        </a:xfrm>
      </p:grpSpPr>
      <p:sp>
        <p:nvSpPr>
          <p:cNvPr id="122" name="Shape 122"/>
          <p:cNvSpPr/>
          <p:nvPr/>
        </p:nvSpPr>
        <p:spPr>
          <a:xfrm>
            <a:off x="6096000" y="-166"/>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a:p>
        </p:txBody>
      </p:sp>
      <p:sp>
        <p:nvSpPr>
          <p:cNvPr id="123" name="Shape 123"/>
          <p:cNvSpPr txBox="1">
            <a:spLocks noGrp="1"/>
          </p:cNvSpPr>
          <p:nvPr>
            <p:ph type="title"/>
          </p:nvPr>
        </p:nvSpPr>
        <p:spPr>
          <a:xfrm>
            <a:off x="354000" y="1644233"/>
            <a:ext cx="5393700" cy="1976400"/>
          </a:xfrm>
          <a:prstGeom prst="rect">
            <a:avLst/>
          </a:prstGeom>
        </p:spPr>
        <p:txBody>
          <a:bodyPr lIns="121900" tIns="121900" rIns="121900" bIns="121900" anchor="b" anchorCtr="0"/>
          <a:lstStyle>
            <a:lvl1pPr lvl="0" algn="ctr" rtl="0">
              <a:spcBef>
                <a:spcPts val="0"/>
              </a:spcBef>
              <a:buSzPct val="100000"/>
              <a:defRPr sz="5600"/>
            </a:lvl1pPr>
            <a:lvl2pPr lvl="1" algn="ctr" rtl="0">
              <a:spcBef>
                <a:spcPts val="0"/>
              </a:spcBef>
              <a:buSzPct val="100000"/>
              <a:defRPr sz="5600"/>
            </a:lvl2pPr>
            <a:lvl3pPr lvl="2" algn="ctr" rtl="0">
              <a:spcBef>
                <a:spcPts val="0"/>
              </a:spcBef>
              <a:buSzPct val="100000"/>
              <a:defRPr sz="5600"/>
            </a:lvl3pPr>
            <a:lvl4pPr lvl="3" algn="ctr" rtl="0">
              <a:spcBef>
                <a:spcPts val="0"/>
              </a:spcBef>
              <a:buSzPct val="100000"/>
              <a:defRPr sz="5600"/>
            </a:lvl4pPr>
            <a:lvl5pPr lvl="4" algn="ctr" rtl="0">
              <a:spcBef>
                <a:spcPts val="0"/>
              </a:spcBef>
              <a:buSzPct val="100000"/>
              <a:defRPr sz="5600"/>
            </a:lvl5pPr>
            <a:lvl6pPr lvl="5" algn="ctr" rtl="0">
              <a:spcBef>
                <a:spcPts val="0"/>
              </a:spcBef>
              <a:buSzPct val="100000"/>
              <a:defRPr sz="5600"/>
            </a:lvl6pPr>
            <a:lvl7pPr lvl="6" algn="ctr" rtl="0">
              <a:spcBef>
                <a:spcPts val="0"/>
              </a:spcBef>
              <a:buSzPct val="100000"/>
              <a:defRPr sz="5600"/>
            </a:lvl7pPr>
            <a:lvl8pPr lvl="7" algn="ctr" rtl="0">
              <a:spcBef>
                <a:spcPts val="0"/>
              </a:spcBef>
              <a:buSzPct val="100000"/>
              <a:defRPr sz="5600"/>
            </a:lvl8pPr>
            <a:lvl9pPr lvl="8" algn="ctr" rtl="0">
              <a:spcBef>
                <a:spcPts val="0"/>
              </a:spcBef>
              <a:buSzPct val="100000"/>
              <a:defRPr sz="5600"/>
            </a:lvl9pPr>
          </a:lstStyle>
          <a:p>
            <a:endParaRPr/>
          </a:p>
        </p:txBody>
      </p:sp>
      <p:sp>
        <p:nvSpPr>
          <p:cNvPr id="124" name="Shape 124"/>
          <p:cNvSpPr txBox="1">
            <a:spLocks noGrp="1"/>
          </p:cNvSpPr>
          <p:nvPr>
            <p:ph type="subTitle" idx="1"/>
          </p:nvPr>
        </p:nvSpPr>
        <p:spPr>
          <a:xfrm>
            <a:off x="354000" y="3737433"/>
            <a:ext cx="5393700" cy="1646700"/>
          </a:xfrm>
          <a:prstGeom prst="rect">
            <a:avLst/>
          </a:prstGeom>
        </p:spPr>
        <p:txBody>
          <a:bodyPr lIns="121900" tIns="121900" rIns="121900" bIns="121900"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5" name="Shape 125"/>
          <p:cNvSpPr txBox="1">
            <a:spLocks noGrp="1"/>
          </p:cNvSpPr>
          <p:nvPr>
            <p:ph type="body" idx="2"/>
          </p:nvPr>
        </p:nvSpPr>
        <p:spPr>
          <a:xfrm>
            <a:off x="6586000" y="965433"/>
            <a:ext cx="5115900" cy="4926900"/>
          </a:xfrm>
          <a:prstGeom prst="rect">
            <a:avLst/>
          </a:prstGeom>
        </p:spPr>
        <p:txBody>
          <a:bodyPr lIns="121900" tIns="121900" rIns="121900" bIns="121900"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6" name="Shape 126"/>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15600" y="5640766"/>
            <a:ext cx="7998300" cy="806700"/>
          </a:xfrm>
          <a:prstGeom prst="rect">
            <a:avLst/>
          </a:prstGeom>
        </p:spPr>
        <p:txBody>
          <a:bodyPr lIns="121900" tIns="121900" rIns="121900" bIns="121900" anchor="ctr" anchorCtr="0"/>
          <a:lstStyle>
            <a:lvl1pPr lvl="0" rtl="0">
              <a:lnSpc>
                <a:spcPct val="100000"/>
              </a:lnSpc>
              <a:spcBef>
                <a:spcPts val="0"/>
              </a:spcBef>
              <a:spcAft>
                <a:spcPts val="0"/>
              </a:spcAft>
              <a:buNone/>
              <a:defRPr/>
            </a:lvl1pPr>
          </a:lstStyle>
          <a:p>
            <a:endParaRPr/>
          </a:p>
        </p:txBody>
      </p:sp>
      <p:sp>
        <p:nvSpPr>
          <p:cNvPr id="129" name="Shape 129"/>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15600" y="1474833"/>
            <a:ext cx="11360700" cy="2618100"/>
          </a:xfrm>
          <a:prstGeom prst="rect">
            <a:avLst/>
          </a:prstGeom>
        </p:spPr>
        <p:txBody>
          <a:bodyPr lIns="121900" tIns="121900" rIns="121900" bIns="121900" anchor="b" anchorCtr="0"/>
          <a:lstStyle>
            <a:lvl1pPr lvl="0" algn="ctr" rtl="0">
              <a:spcBef>
                <a:spcPts val="0"/>
              </a:spcBef>
              <a:buSzPct val="100000"/>
              <a:defRPr sz="16000"/>
            </a:lvl1pPr>
            <a:lvl2pPr lvl="1" algn="ctr" rtl="0">
              <a:spcBef>
                <a:spcPts val="0"/>
              </a:spcBef>
              <a:buSzPct val="100000"/>
              <a:defRPr sz="16000"/>
            </a:lvl2pPr>
            <a:lvl3pPr lvl="2" algn="ctr" rtl="0">
              <a:spcBef>
                <a:spcPts val="0"/>
              </a:spcBef>
              <a:buSzPct val="100000"/>
              <a:defRPr sz="16000"/>
            </a:lvl3pPr>
            <a:lvl4pPr lvl="3" algn="ctr" rtl="0">
              <a:spcBef>
                <a:spcPts val="0"/>
              </a:spcBef>
              <a:buSzPct val="100000"/>
              <a:defRPr sz="16000"/>
            </a:lvl4pPr>
            <a:lvl5pPr lvl="4" algn="ctr" rtl="0">
              <a:spcBef>
                <a:spcPts val="0"/>
              </a:spcBef>
              <a:buSzPct val="100000"/>
              <a:defRPr sz="16000"/>
            </a:lvl5pPr>
            <a:lvl6pPr lvl="5" algn="ctr" rtl="0">
              <a:spcBef>
                <a:spcPts val="0"/>
              </a:spcBef>
              <a:buSzPct val="100000"/>
              <a:defRPr sz="16000"/>
            </a:lvl6pPr>
            <a:lvl7pPr lvl="6" algn="ctr" rtl="0">
              <a:spcBef>
                <a:spcPts val="0"/>
              </a:spcBef>
              <a:buSzPct val="100000"/>
              <a:defRPr sz="16000"/>
            </a:lvl7pPr>
            <a:lvl8pPr lvl="7" algn="ctr" rtl="0">
              <a:spcBef>
                <a:spcPts val="0"/>
              </a:spcBef>
              <a:buSzPct val="100000"/>
              <a:defRPr sz="16000"/>
            </a:lvl8pPr>
            <a:lvl9pPr lvl="8" algn="ctr" rtl="0">
              <a:spcBef>
                <a:spcPts val="0"/>
              </a:spcBef>
              <a:buSzPct val="100000"/>
              <a:defRPr sz="16000"/>
            </a:lvl9pPr>
          </a:lstStyle>
          <a:p>
            <a:endParaRPr/>
          </a:p>
        </p:txBody>
      </p:sp>
      <p:sp>
        <p:nvSpPr>
          <p:cNvPr id="132" name="Shape 132"/>
          <p:cNvSpPr txBox="1">
            <a:spLocks noGrp="1"/>
          </p:cNvSpPr>
          <p:nvPr>
            <p:ph type="body" idx="1"/>
          </p:nvPr>
        </p:nvSpPr>
        <p:spPr>
          <a:xfrm>
            <a:off x="415600" y="4202966"/>
            <a:ext cx="11360700" cy="1734300"/>
          </a:xfrm>
          <a:prstGeom prst="rect">
            <a:avLst/>
          </a:prstGeom>
        </p:spPr>
        <p:txBody>
          <a:bodyPr lIns="121900" tIns="121900" rIns="121900" bIns="121900"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33" name="Shape 133"/>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4"/>
        <p:cNvGrpSpPr/>
        <p:nvPr/>
      </p:nvGrpSpPr>
      <p:grpSpPr>
        <a:xfrm>
          <a:off x="0" y="0"/>
          <a:ext cx="0" cy="0"/>
          <a:chOff x="0" y="0"/>
          <a:chExt cx="0" cy="0"/>
        </a:xfrm>
      </p:grpSpPr>
      <p:sp>
        <p:nvSpPr>
          <p:cNvPr id="135" name="Shape 135"/>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144" name="Shape 144"/>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8"/>
        <p:cNvGrpSpPr/>
        <p:nvPr/>
      </p:nvGrpSpPr>
      <p:grpSpPr>
        <a:xfrm>
          <a:off x="0" y="0"/>
          <a:ext cx="0" cy="0"/>
          <a:chOff x="0" y="0"/>
          <a:chExt cx="0" cy="0"/>
        </a:xfrm>
      </p:grpSpPr>
      <p:sp>
        <p:nvSpPr>
          <p:cNvPr id="149" name="Shape 149"/>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1524000" y="1122362"/>
            <a:ext cx="91440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154" name="Shape 154"/>
          <p:cNvSpPr txBox="1">
            <a:spLocks noGrp="1"/>
          </p:cNvSpPr>
          <p:nvPr>
            <p:ph type="subTitle" idx="1"/>
          </p:nvPr>
        </p:nvSpPr>
        <p:spPr>
          <a:xfrm>
            <a:off x="1524000" y="3602037"/>
            <a:ext cx="9144000" cy="1655700"/>
          </a:xfrm>
          <a:prstGeom prst="rect">
            <a:avLst/>
          </a:prstGeom>
          <a:noFill/>
          <a:ln>
            <a:noFill/>
          </a:ln>
        </p:spPr>
        <p:txBody>
          <a:bodyPr lIns="91425" tIns="91425" rIns="91425" bIns="91425" anchor="t" anchorCtr="0"/>
          <a:lstStyle>
            <a:lvl1pPr marL="0" marR="0" lvl="0" indent="0" algn="ctr" rtl="0">
              <a:lnSpc>
                <a:spcPct val="90000"/>
              </a:lnSpc>
              <a:spcBef>
                <a:spcPts val="11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9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160" name="Shape 160"/>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2032000" y="190500"/>
            <a:ext cx="9347100" cy="15273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165" name="Shape 165"/>
          <p:cNvSpPr txBox="1">
            <a:spLocks noGrp="1"/>
          </p:cNvSpPr>
          <p:nvPr>
            <p:ph type="body" idx="1"/>
          </p:nvPr>
        </p:nvSpPr>
        <p:spPr>
          <a:xfrm>
            <a:off x="2032000" y="1905000"/>
            <a:ext cx="4572000" cy="41148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2"/>
          </p:nvPr>
        </p:nvSpPr>
        <p:spPr>
          <a:xfrm>
            <a:off x="6807200" y="1905000"/>
            <a:ext cx="4572000" cy="41148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172" name="Shape 172"/>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31850" y="1709738"/>
            <a:ext cx="105156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179" name="Shape 179"/>
          <p:cNvSpPr txBox="1">
            <a:spLocks noGrp="1"/>
          </p:cNvSpPr>
          <p:nvPr>
            <p:ph type="body" idx="1"/>
          </p:nvPr>
        </p:nvSpPr>
        <p:spPr>
          <a:xfrm>
            <a:off x="831850" y="4589462"/>
            <a:ext cx="10515600" cy="1500300"/>
          </a:xfrm>
          <a:prstGeom prst="rect">
            <a:avLst/>
          </a:prstGeom>
          <a:noFill/>
          <a:ln>
            <a:noFill/>
          </a:ln>
        </p:spPr>
        <p:txBody>
          <a:bodyPr lIns="91425" tIns="91425" rIns="91425" bIns="91425" anchor="t" anchorCtr="0"/>
          <a:lstStyle>
            <a:lvl1pPr marL="0" marR="0" lvl="0" indent="0" algn="l" rtl="0">
              <a:lnSpc>
                <a:spcPct val="90000"/>
              </a:lnSpc>
              <a:spcBef>
                <a:spcPts val="11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9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80" name="Shape 180"/>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39787"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185" name="Shape 185"/>
          <p:cNvSpPr txBox="1">
            <a:spLocks noGrp="1"/>
          </p:cNvSpPr>
          <p:nvPr>
            <p:ph type="body" idx="1"/>
          </p:nvPr>
        </p:nvSpPr>
        <p:spPr>
          <a:xfrm>
            <a:off x="839787" y="1681163"/>
            <a:ext cx="5157900" cy="824100"/>
          </a:xfrm>
          <a:prstGeom prst="rect">
            <a:avLst/>
          </a:prstGeom>
          <a:noFill/>
          <a:ln>
            <a:noFill/>
          </a:ln>
        </p:spPr>
        <p:txBody>
          <a:bodyPr lIns="91425" tIns="91425" rIns="91425" bIns="91425" anchor="b" anchorCtr="0"/>
          <a:lstStyle>
            <a:lvl1pPr marL="0" marR="0" lvl="0" indent="0" algn="l" rtl="0">
              <a:lnSpc>
                <a:spcPct val="90000"/>
              </a:lnSpc>
              <a:spcBef>
                <a:spcPts val="11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9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2"/>
          </p:nvPr>
        </p:nvSpPr>
        <p:spPr>
          <a:xfrm>
            <a:off x="839787" y="2505075"/>
            <a:ext cx="5157900" cy="36843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body" idx="3"/>
          </p:nvPr>
        </p:nvSpPr>
        <p:spPr>
          <a:xfrm>
            <a:off x="6172200" y="1681163"/>
            <a:ext cx="5183100" cy="824100"/>
          </a:xfrm>
          <a:prstGeom prst="rect">
            <a:avLst/>
          </a:prstGeom>
          <a:noFill/>
          <a:ln>
            <a:noFill/>
          </a:ln>
        </p:spPr>
        <p:txBody>
          <a:bodyPr lIns="91425" tIns="91425" rIns="91425" bIns="91425" anchor="b" anchorCtr="0"/>
          <a:lstStyle>
            <a:lvl1pPr marL="0" marR="0" lvl="0" indent="0" algn="l" rtl="0">
              <a:lnSpc>
                <a:spcPct val="90000"/>
              </a:lnSpc>
              <a:spcBef>
                <a:spcPts val="11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9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4"/>
          </p:nvPr>
        </p:nvSpPr>
        <p:spPr>
          <a:xfrm>
            <a:off x="6172200" y="2505075"/>
            <a:ext cx="5183100" cy="36843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39787" y="457200"/>
            <a:ext cx="3932100" cy="16005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194" name="Shape 194"/>
          <p:cNvSpPr txBox="1">
            <a:spLocks noGrp="1"/>
          </p:cNvSpPr>
          <p:nvPr>
            <p:ph type="body" idx="1"/>
          </p:nvPr>
        </p:nvSpPr>
        <p:spPr>
          <a:xfrm>
            <a:off x="5183187" y="987425"/>
            <a:ext cx="6172500" cy="4873500"/>
          </a:xfrm>
          <a:prstGeom prst="rect">
            <a:avLst/>
          </a:prstGeom>
          <a:noFill/>
          <a:ln>
            <a:noFill/>
          </a:ln>
        </p:spPr>
        <p:txBody>
          <a:bodyPr lIns="91425" tIns="91425" rIns="91425" bIns="91425" anchor="t" anchorCtr="0"/>
          <a:lstStyle>
            <a:lvl1pPr marL="241300" marR="0" lvl="0" indent="-38100" algn="l" rtl="0">
              <a:lnSpc>
                <a:spcPct val="90000"/>
              </a:lnSpc>
              <a:spcBef>
                <a:spcPts val="11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985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55700" marR="0" lvl="2"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129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701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273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845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417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989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2"/>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1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5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39787" y="457200"/>
            <a:ext cx="3932100" cy="16005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201" name="Shape 201"/>
          <p:cNvSpPr>
            <a:spLocks noGrp="1"/>
          </p:cNvSpPr>
          <p:nvPr>
            <p:ph type="pic" idx="2"/>
          </p:nvPr>
        </p:nvSpPr>
        <p:spPr>
          <a:xfrm>
            <a:off x="5183187" y="987425"/>
            <a:ext cx="6172500" cy="4873500"/>
          </a:xfrm>
          <a:prstGeom prst="rect">
            <a:avLst/>
          </a:prstGeom>
          <a:noFill/>
          <a:ln>
            <a:noFill/>
          </a:ln>
        </p:spPr>
        <p:txBody>
          <a:bodyPr lIns="91425" tIns="91425" rIns="91425" bIns="91425" anchor="t" anchorCtr="0"/>
          <a:lstStyle>
            <a:lvl1pPr marL="0" marR="0" lvl="0" indent="0" algn="l" rtl="0">
              <a:lnSpc>
                <a:spcPct val="90000"/>
              </a:lnSpc>
              <a:spcBef>
                <a:spcPts val="1100"/>
              </a:spcBef>
              <a:buClr>
                <a:schemeClr val="dk1"/>
              </a:buClr>
              <a:buSzPct val="46875"/>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53571"/>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625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75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75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75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75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75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75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body" idx="1"/>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1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5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208" name="Shape 208"/>
          <p:cNvSpPr txBox="1">
            <a:spLocks noGrp="1"/>
          </p:cNvSpPr>
          <p:nvPr>
            <p:ph type="body" idx="1"/>
          </p:nvPr>
        </p:nvSpPr>
        <p:spPr>
          <a:xfrm rot="5400000">
            <a:off x="3920400" y="-1256575"/>
            <a:ext cx="4351200" cy="105156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rot="5400000">
            <a:off x="7133400" y="1956625"/>
            <a:ext cx="5811900" cy="26289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900"/>
            </a:lvl2pPr>
            <a:lvl3pPr lvl="2" indent="0" rtl="0">
              <a:spcBef>
                <a:spcPts val="0"/>
              </a:spcBef>
              <a:buNone/>
              <a:defRPr sz="1900"/>
            </a:lvl3pPr>
            <a:lvl4pPr lvl="3" indent="0" rtl="0">
              <a:spcBef>
                <a:spcPts val="0"/>
              </a:spcBef>
              <a:buNone/>
              <a:defRPr sz="1900"/>
            </a:lvl4pPr>
            <a:lvl5pPr lvl="4" indent="0" rtl="0">
              <a:spcBef>
                <a:spcPts val="0"/>
              </a:spcBef>
              <a:buNone/>
              <a:defRPr sz="1900"/>
            </a:lvl5pPr>
            <a:lvl6pPr lvl="5" indent="0" rtl="0">
              <a:spcBef>
                <a:spcPts val="0"/>
              </a:spcBef>
              <a:buNone/>
              <a:defRPr sz="1900"/>
            </a:lvl6pPr>
            <a:lvl7pPr lvl="6" indent="0" rtl="0">
              <a:spcBef>
                <a:spcPts val="0"/>
              </a:spcBef>
              <a:buNone/>
              <a:defRPr sz="1900"/>
            </a:lvl7pPr>
            <a:lvl8pPr lvl="7" indent="0" rtl="0">
              <a:spcBef>
                <a:spcPts val="0"/>
              </a:spcBef>
              <a:buNone/>
              <a:defRPr sz="1900"/>
            </a:lvl8pPr>
            <a:lvl9pPr lvl="8" indent="0" rtl="0">
              <a:spcBef>
                <a:spcPts val="0"/>
              </a:spcBef>
              <a:buNone/>
              <a:defRPr sz="1900"/>
            </a:lvl9pPr>
          </a:lstStyle>
          <a:p>
            <a:endParaRPr/>
          </a:p>
        </p:txBody>
      </p:sp>
      <p:sp>
        <p:nvSpPr>
          <p:cNvPr id="214" name="Shape 214"/>
          <p:cNvSpPr txBox="1">
            <a:spLocks noGrp="1"/>
          </p:cNvSpPr>
          <p:nvPr>
            <p:ph type="body" idx="1"/>
          </p:nvPr>
        </p:nvSpPr>
        <p:spPr>
          <a:xfrm rot="5400000">
            <a:off x="1799400" y="-596075"/>
            <a:ext cx="5811900" cy="77343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032000" y="190500"/>
            <a:ext cx="9347200" cy="15271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2032000" y="1905000"/>
            <a:ext cx="4572000" cy="41148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6807200" y="1905000"/>
            <a:ext cx="4572000" cy="41148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tile tx="0" ty="0" sx="100000" sy="100000" flip="none" algn="tl"/>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tile tx="0" ty="0" sx="100000" sy="100000" flip="none" algn="tl"/>
        </a:blip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15600" y="593366"/>
            <a:ext cx="11360700" cy="763500"/>
          </a:xfrm>
          <a:prstGeom prst="rect">
            <a:avLst/>
          </a:prstGeom>
          <a:noFill/>
          <a:ln>
            <a:noFill/>
          </a:ln>
        </p:spPr>
        <p:txBody>
          <a:bodyPr lIns="121900" tIns="121900" rIns="121900" bIns="121900" anchor="t" anchorCtr="0"/>
          <a:lstStyle>
            <a:lvl1pPr lvl="0" rtl="0">
              <a:spcBef>
                <a:spcPts val="0"/>
              </a:spcBef>
              <a:buClr>
                <a:schemeClr val="dk1"/>
              </a:buClr>
              <a:buSzPct val="100000"/>
              <a:buNone/>
              <a:defRPr sz="3700">
                <a:solidFill>
                  <a:schemeClr val="dk1"/>
                </a:solidFill>
              </a:defRPr>
            </a:lvl1pPr>
            <a:lvl2pPr lvl="1" rtl="0">
              <a:spcBef>
                <a:spcPts val="0"/>
              </a:spcBef>
              <a:buClr>
                <a:schemeClr val="dk1"/>
              </a:buClr>
              <a:buSzPct val="100000"/>
              <a:buNone/>
              <a:defRPr sz="3700">
                <a:solidFill>
                  <a:schemeClr val="dk1"/>
                </a:solidFill>
              </a:defRPr>
            </a:lvl2pPr>
            <a:lvl3pPr lvl="2" rtl="0">
              <a:spcBef>
                <a:spcPts val="0"/>
              </a:spcBef>
              <a:buClr>
                <a:schemeClr val="dk1"/>
              </a:buClr>
              <a:buSzPct val="100000"/>
              <a:buNone/>
              <a:defRPr sz="3700">
                <a:solidFill>
                  <a:schemeClr val="dk1"/>
                </a:solidFill>
              </a:defRPr>
            </a:lvl3pPr>
            <a:lvl4pPr lvl="3" rtl="0">
              <a:spcBef>
                <a:spcPts val="0"/>
              </a:spcBef>
              <a:buClr>
                <a:schemeClr val="dk1"/>
              </a:buClr>
              <a:buSzPct val="100000"/>
              <a:buNone/>
              <a:defRPr sz="3700">
                <a:solidFill>
                  <a:schemeClr val="dk1"/>
                </a:solidFill>
              </a:defRPr>
            </a:lvl4pPr>
            <a:lvl5pPr lvl="4" rtl="0">
              <a:spcBef>
                <a:spcPts val="0"/>
              </a:spcBef>
              <a:buClr>
                <a:schemeClr val="dk1"/>
              </a:buClr>
              <a:buSzPct val="100000"/>
              <a:buNone/>
              <a:defRPr sz="3700">
                <a:solidFill>
                  <a:schemeClr val="dk1"/>
                </a:solidFill>
              </a:defRPr>
            </a:lvl5pPr>
            <a:lvl6pPr lvl="5" rtl="0">
              <a:spcBef>
                <a:spcPts val="0"/>
              </a:spcBef>
              <a:buClr>
                <a:schemeClr val="dk1"/>
              </a:buClr>
              <a:buSzPct val="100000"/>
              <a:buNone/>
              <a:defRPr sz="3700">
                <a:solidFill>
                  <a:schemeClr val="dk1"/>
                </a:solidFill>
              </a:defRPr>
            </a:lvl6pPr>
            <a:lvl7pPr lvl="6" rtl="0">
              <a:spcBef>
                <a:spcPts val="0"/>
              </a:spcBef>
              <a:buClr>
                <a:schemeClr val="dk1"/>
              </a:buClr>
              <a:buSzPct val="100000"/>
              <a:buNone/>
              <a:defRPr sz="3700">
                <a:solidFill>
                  <a:schemeClr val="dk1"/>
                </a:solidFill>
              </a:defRPr>
            </a:lvl7pPr>
            <a:lvl8pPr lvl="7" rtl="0">
              <a:spcBef>
                <a:spcPts val="0"/>
              </a:spcBef>
              <a:buClr>
                <a:schemeClr val="dk1"/>
              </a:buClr>
              <a:buSzPct val="100000"/>
              <a:buNone/>
              <a:defRPr sz="3700">
                <a:solidFill>
                  <a:schemeClr val="dk1"/>
                </a:solidFill>
              </a:defRPr>
            </a:lvl8pPr>
            <a:lvl9pPr lvl="8" rtl="0">
              <a:spcBef>
                <a:spcPts val="0"/>
              </a:spcBef>
              <a:buClr>
                <a:schemeClr val="dk1"/>
              </a:buClr>
              <a:buSzPct val="100000"/>
              <a:buNone/>
              <a:defRPr sz="3700">
                <a:solidFill>
                  <a:schemeClr val="dk1"/>
                </a:solidFill>
              </a:defRPr>
            </a:lvl9pPr>
          </a:lstStyle>
          <a:p>
            <a:endParaRPr/>
          </a:p>
        </p:txBody>
      </p:sp>
      <p:sp>
        <p:nvSpPr>
          <p:cNvPr id="93" name="Shape 93"/>
          <p:cNvSpPr txBox="1">
            <a:spLocks noGrp="1"/>
          </p:cNvSpPr>
          <p:nvPr>
            <p:ph type="body" idx="1"/>
          </p:nvPr>
        </p:nvSpPr>
        <p:spPr>
          <a:xfrm>
            <a:off x="415600" y="1536633"/>
            <a:ext cx="11360700" cy="4555200"/>
          </a:xfrm>
          <a:prstGeom prst="rect">
            <a:avLst/>
          </a:prstGeom>
          <a:noFill/>
          <a:ln>
            <a:noFill/>
          </a:ln>
        </p:spPr>
        <p:txBody>
          <a:bodyPr lIns="121900" tIns="121900" rIns="121900" bIns="121900" anchor="t" anchorCtr="0"/>
          <a:lstStyle>
            <a:lvl1pPr lvl="0" rtl="0">
              <a:lnSpc>
                <a:spcPct val="115000"/>
              </a:lnSpc>
              <a:spcBef>
                <a:spcPts val="0"/>
              </a:spcBef>
              <a:spcAft>
                <a:spcPts val="2100"/>
              </a:spcAft>
              <a:buClr>
                <a:schemeClr val="dk2"/>
              </a:buClr>
              <a:buSzPct val="100000"/>
              <a:defRPr sz="2400">
                <a:solidFill>
                  <a:schemeClr val="dk2"/>
                </a:solidFill>
              </a:defRPr>
            </a:lvl1pPr>
            <a:lvl2pPr lvl="1" rtl="0">
              <a:lnSpc>
                <a:spcPct val="115000"/>
              </a:lnSpc>
              <a:spcBef>
                <a:spcPts val="0"/>
              </a:spcBef>
              <a:spcAft>
                <a:spcPts val="2100"/>
              </a:spcAft>
              <a:buClr>
                <a:schemeClr val="dk2"/>
              </a:buClr>
              <a:buSzPct val="100000"/>
              <a:defRPr sz="1900">
                <a:solidFill>
                  <a:schemeClr val="dk2"/>
                </a:solidFill>
              </a:defRPr>
            </a:lvl2pPr>
            <a:lvl3pPr lvl="2" rtl="0">
              <a:lnSpc>
                <a:spcPct val="115000"/>
              </a:lnSpc>
              <a:spcBef>
                <a:spcPts val="0"/>
              </a:spcBef>
              <a:spcAft>
                <a:spcPts val="2100"/>
              </a:spcAft>
              <a:buClr>
                <a:schemeClr val="dk2"/>
              </a:buClr>
              <a:buSzPct val="100000"/>
              <a:defRPr sz="1900">
                <a:solidFill>
                  <a:schemeClr val="dk2"/>
                </a:solidFill>
              </a:defRPr>
            </a:lvl3pPr>
            <a:lvl4pPr lvl="3" rtl="0">
              <a:lnSpc>
                <a:spcPct val="115000"/>
              </a:lnSpc>
              <a:spcBef>
                <a:spcPts val="0"/>
              </a:spcBef>
              <a:spcAft>
                <a:spcPts val="2100"/>
              </a:spcAft>
              <a:buClr>
                <a:schemeClr val="dk2"/>
              </a:buClr>
              <a:buSzPct val="100000"/>
              <a:defRPr sz="1900">
                <a:solidFill>
                  <a:schemeClr val="dk2"/>
                </a:solidFill>
              </a:defRPr>
            </a:lvl4pPr>
            <a:lvl5pPr lvl="4" rtl="0">
              <a:lnSpc>
                <a:spcPct val="115000"/>
              </a:lnSpc>
              <a:spcBef>
                <a:spcPts val="0"/>
              </a:spcBef>
              <a:spcAft>
                <a:spcPts val="2100"/>
              </a:spcAft>
              <a:buClr>
                <a:schemeClr val="dk2"/>
              </a:buClr>
              <a:buSzPct val="100000"/>
              <a:defRPr sz="1900">
                <a:solidFill>
                  <a:schemeClr val="dk2"/>
                </a:solidFill>
              </a:defRPr>
            </a:lvl5pPr>
            <a:lvl6pPr lvl="5" rtl="0">
              <a:lnSpc>
                <a:spcPct val="115000"/>
              </a:lnSpc>
              <a:spcBef>
                <a:spcPts val="0"/>
              </a:spcBef>
              <a:spcAft>
                <a:spcPts val="2100"/>
              </a:spcAft>
              <a:buClr>
                <a:schemeClr val="dk2"/>
              </a:buClr>
              <a:buSzPct val="100000"/>
              <a:defRPr sz="1900">
                <a:solidFill>
                  <a:schemeClr val="dk2"/>
                </a:solidFill>
              </a:defRPr>
            </a:lvl6pPr>
            <a:lvl7pPr lvl="6" rtl="0">
              <a:lnSpc>
                <a:spcPct val="115000"/>
              </a:lnSpc>
              <a:spcBef>
                <a:spcPts val="0"/>
              </a:spcBef>
              <a:spcAft>
                <a:spcPts val="2100"/>
              </a:spcAft>
              <a:buClr>
                <a:schemeClr val="dk2"/>
              </a:buClr>
              <a:buSzPct val="100000"/>
              <a:defRPr sz="1900">
                <a:solidFill>
                  <a:schemeClr val="dk2"/>
                </a:solidFill>
              </a:defRPr>
            </a:lvl7pPr>
            <a:lvl8pPr lvl="7" rtl="0">
              <a:lnSpc>
                <a:spcPct val="115000"/>
              </a:lnSpc>
              <a:spcBef>
                <a:spcPts val="0"/>
              </a:spcBef>
              <a:spcAft>
                <a:spcPts val="2100"/>
              </a:spcAft>
              <a:buClr>
                <a:schemeClr val="dk2"/>
              </a:buClr>
              <a:buSzPct val="100000"/>
              <a:defRPr sz="1900">
                <a:solidFill>
                  <a:schemeClr val="dk2"/>
                </a:solidFill>
              </a:defRPr>
            </a:lvl8pPr>
            <a:lvl9pPr lvl="8" rtl="0">
              <a:lnSpc>
                <a:spcPct val="115000"/>
              </a:lnSpc>
              <a:spcBef>
                <a:spcPts val="0"/>
              </a:spcBef>
              <a:spcAft>
                <a:spcPts val="2100"/>
              </a:spcAft>
              <a:buClr>
                <a:schemeClr val="dk2"/>
              </a:buClr>
              <a:buSzPct val="100000"/>
              <a:defRPr sz="1900">
                <a:solidFill>
                  <a:schemeClr val="dk2"/>
                </a:solidFill>
              </a:defRPr>
            </a:lvl9pPr>
          </a:lstStyle>
          <a:p>
            <a:endParaRPr/>
          </a:p>
        </p:txBody>
      </p:sp>
      <p:sp>
        <p:nvSpPr>
          <p:cNvPr id="94" name="Shape 94"/>
          <p:cNvSpPr txBox="1">
            <a:spLocks noGrp="1"/>
          </p:cNvSpPr>
          <p:nvPr>
            <p:ph type="sldNum" idx="12"/>
          </p:nvPr>
        </p:nvSpPr>
        <p:spPr>
          <a:xfrm>
            <a:off x="11296610" y="6217622"/>
            <a:ext cx="731700" cy="524700"/>
          </a:xfrm>
          <a:prstGeom prst="rect">
            <a:avLst/>
          </a:prstGeom>
          <a:noFill/>
          <a:ln>
            <a:noFill/>
          </a:ln>
        </p:spPr>
        <p:txBody>
          <a:bodyPr lIns="121900" tIns="121900" rIns="121900" bIns="121900" anchor="ctr" anchorCtr="0">
            <a:noAutofit/>
          </a:bodyPr>
          <a:lstStyle/>
          <a:p>
            <a:pPr lvl="0" algn="r" rtl="0">
              <a:spcBef>
                <a:spcPts val="0"/>
              </a:spcBef>
              <a:buNone/>
            </a:pPr>
            <a:fld id="{00000000-1234-1234-1234-123412341234}" type="slidenum">
              <a:rPr lang="en-US" sz="1300">
                <a:solidFill>
                  <a:schemeClr val="dk2"/>
                </a:solidFill>
              </a:rPr>
              <a:t>‹#›</a:t>
            </a:fld>
            <a:endParaRPr lang="en-US"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2000"/>
            <a:lum/>
          </a:blip>
          <a:srcRect/>
          <a:tile tx="0" ty="0" sx="100000" sy="100000" flip="none" algn="tl"/>
        </a:blip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SzPct val="3409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SzPct val="78947"/>
              <a:buNone/>
              <a:defRPr sz="1900"/>
            </a:lvl2pPr>
            <a:lvl3pPr lvl="2" indent="0" rtl="0">
              <a:spcBef>
                <a:spcPts val="0"/>
              </a:spcBef>
              <a:buSzPct val="78947"/>
              <a:buNone/>
              <a:defRPr sz="1900"/>
            </a:lvl3pPr>
            <a:lvl4pPr lvl="3" indent="0" rtl="0">
              <a:spcBef>
                <a:spcPts val="0"/>
              </a:spcBef>
              <a:buSzPct val="78947"/>
              <a:buNone/>
              <a:defRPr sz="1900"/>
            </a:lvl4pPr>
            <a:lvl5pPr lvl="4" indent="0" rtl="0">
              <a:spcBef>
                <a:spcPts val="0"/>
              </a:spcBef>
              <a:buSzPct val="78947"/>
              <a:buNone/>
              <a:defRPr sz="1900"/>
            </a:lvl5pPr>
            <a:lvl6pPr lvl="5" indent="0" rtl="0">
              <a:spcBef>
                <a:spcPts val="0"/>
              </a:spcBef>
              <a:buSzPct val="78947"/>
              <a:buNone/>
              <a:defRPr sz="1900"/>
            </a:lvl6pPr>
            <a:lvl7pPr lvl="6" indent="0" rtl="0">
              <a:spcBef>
                <a:spcPts val="0"/>
              </a:spcBef>
              <a:buSzPct val="78947"/>
              <a:buNone/>
              <a:defRPr sz="1900"/>
            </a:lvl7pPr>
            <a:lvl8pPr lvl="7" indent="0" rtl="0">
              <a:spcBef>
                <a:spcPts val="0"/>
              </a:spcBef>
              <a:buSzPct val="78947"/>
              <a:buNone/>
              <a:defRPr sz="1900"/>
            </a:lvl8pPr>
            <a:lvl9pPr lvl="8" indent="0" rtl="0">
              <a:spcBef>
                <a:spcPts val="0"/>
              </a:spcBef>
              <a:buSzPct val="78947"/>
              <a:buNone/>
              <a:defRPr sz="1900"/>
            </a:lvl9pPr>
          </a:lstStyle>
          <a:p>
            <a:endParaRPr/>
          </a:p>
        </p:txBody>
      </p:sp>
      <p:sp>
        <p:nvSpPr>
          <p:cNvPr id="138" name="Shape 138"/>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41300" marR="0" lvl="0" indent="-50800" algn="l" rtl="0">
              <a:lnSpc>
                <a:spcPct val="90000"/>
              </a:lnSpc>
              <a:spcBef>
                <a:spcPts val="11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8500" marR="0" lvl="1" indent="-889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57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12900" marR="0" lvl="3"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70100" marR="0" lvl="4"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27300" marR="0" lvl="5"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84500" marR="0" lvl="6"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41700" marR="0" lvl="7"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98900" marR="0" lvl="8" indent="-127000"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SzPct val="1250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8947"/>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SzPct val="78947"/>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SzPct val="78947"/>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SzPct val="78947"/>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SzPct val="78947"/>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SzPct val="78947"/>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SzPct val="78947"/>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SzPct val="78947"/>
              <a:buNone/>
              <a:defRPr sz="19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SzPct val="1250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8947"/>
              <a:buNone/>
              <a:defRPr sz="1900" b="0" i="0" u="none" strike="noStrike" cap="none">
                <a:solidFill>
                  <a:schemeClr val="dk1"/>
                </a:solidFill>
                <a:latin typeface="Calibri"/>
                <a:ea typeface="Calibri"/>
                <a:cs typeface="Calibri"/>
                <a:sym typeface="Calibri"/>
              </a:defRPr>
            </a:lvl2pPr>
            <a:lvl3pPr marL="914400" marR="0" lvl="2" indent="0" algn="l" rtl="0">
              <a:spcBef>
                <a:spcPts val="0"/>
              </a:spcBef>
              <a:buSzPct val="78947"/>
              <a:buNone/>
              <a:defRPr sz="1900" b="0" i="0" u="none" strike="noStrike" cap="none">
                <a:solidFill>
                  <a:schemeClr val="dk1"/>
                </a:solidFill>
                <a:latin typeface="Calibri"/>
                <a:ea typeface="Calibri"/>
                <a:cs typeface="Calibri"/>
                <a:sym typeface="Calibri"/>
              </a:defRPr>
            </a:lvl3pPr>
            <a:lvl4pPr marL="1371600" marR="0" lvl="3" indent="0" algn="l" rtl="0">
              <a:spcBef>
                <a:spcPts val="0"/>
              </a:spcBef>
              <a:buSzPct val="78947"/>
              <a:buNone/>
              <a:defRPr sz="1900" b="0" i="0" u="none" strike="noStrike" cap="none">
                <a:solidFill>
                  <a:schemeClr val="dk1"/>
                </a:solidFill>
                <a:latin typeface="Calibri"/>
                <a:ea typeface="Calibri"/>
                <a:cs typeface="Calibri"/>
                <a:sym typeface="Calibri"/>
              </a:defRPr>
            </a:lvl4pPr>
            <a:lvl5pPr marL="1828800" marR="0" lvl="4" indent="0" algn="l" rtl="0">
              <a:spcBef>
                <a:spcPts val="0"/>
              </a:spcBef>
              <a:buSzPct val="78947"/>
              <a:buNone/>
              <a:defRPr sz="1900" b="0" i="0" u="none" strike="noStrike" cap="none">
                <a:solidFill>
                  <a:schemeClr val="dk1"/>
                </a:solidFill>
                <a:latin typeface="Calibri"/>
                <a:ea typeface="Calibri"/>
                <a:cs typeface="Calibri"/>
                <a:sym typeface="Calibri"/>
              </a:defRPr>
            </a:lvl5pPr>
            <a:lvl6pPr marL="2286000" marR="0" lvl="5" indent="0" algn="l" rtl="0">
              <a:spcBef>
                <a:spcPts val="0"/>
              </a:spcBef>
              <a:buSzPct val="78947"/>
              <a:buNone/>
              <a:defRPr sz="1900" b="0" i="0" u="none" strike="noStrike" cap="none">
                <a:solidFill>
                  <a:schemeClr val="dk1"/>
                </a:solidFill>
                <a:latin typeface="Calibri"/>
                <a:ea typeface="Calibri"/>
                <a:cs typeface="Calibri"/>
                <a:sym typeface="Calibri"/>
              </a:defRPr>
            </a:lvl6pPr>
            <a:lvl7pPr marL="2743200" marR="0" lvl="6" indent="0" algn="l" rtl="0">
              <a:spcBef>
                <a:spcPts val="0"/>
              </a:spcBef>
              <a:buSzPct val="78947"/>
              <a:buNone/>
              <a:defRPr sz="1900" b="0" i="0" u="none" strike="noStrike" cap="none">
                <a:solidFill>
                  <a:schemeClr val="dk1"/>
                </a:solidFill>
                <a:latin typeface="Calibri"/>
                <a:ea typeface="Calibri"/>
                <a:cs typeface="Calibri"/>
                <a:sym typeface="Calibri"/>
              </a:defRPr>
            </a:lvl7pPr>
            <a:lvl8pPr marL="3200400" marR="0" lvl="7" indent="0" algn="l" rtl="0">
              <a:spcBef>
                <a:spcPts val="0"/>
              </a:spcBef>
              <a:buSzPct val="78947"/>
              <a:buNone/>
              <a:defRPr sz="1900" b="0" i="0" u="none" strike="noStrike" cap="none">
                <a:solidFill>
                  <a:schemeClr val="dk1"/>
                </a:solidFill>
                <a:latin typeface="Calibri"/>
                <a:ea typeface="Calibri"/>
                <a:cs typeface="Calibri"/>
                <a:sym typeface="Calibri"/>
              </a:defRPr>
            </a:lvl8pPr>
            <a:lvl9pPr marL="3657600" marR="0" lvl="8" indent="0" algn="l" rtl="0">
              <a:spcBef>
                <a:spcPts val="0"/>
              </a:spcBef>
              <a:buSzPct val="78947"/>
              <a:buNone/>
              <a:defRPr sz="19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pearsonvue.com/NBPTS" TargetMode="External"/><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hyperlink" Target="http://www.nbpts.nesinc.com/Home.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g"/><Relationship Id="rId5" Type="http://schemas.openxmlformats.org/officeDocument/2006/relationships/hyperlink" Target="http://www.bing.com/images/search?view=detailV2&amp;ccid=A1i0sVqm&amp;id=9B341D5B7C74B17128036E03BA336BB3CE1943D4&amp;thid=OIP.A1i0sVqmAXVIZOMT4W5IfQHaFO&amp;mediaurl=https://www.pharmasystems.com/image/cache/data/product_images/8353-500x500.jpg&amp;exph=353&amp;expw=500&amp;q=double+check&amp;simid=607995190422996828&amp;selectedIndex=5" TargetMode="External"/><Relationship Id="rId6" Type="http://schemas.openxmlformats.org/officeDocument/2006/relationships/image" Target="../media/image21.jpeg"/><Relationship Id="rId7" Type="http://schemas.openxmlformats.org/officeDocument/2006/relationships/hyperlink" Target="http://www.bing.com/images/search?view=detailV2&amp;ccid=0cMsI+66&amp;id=FC01F0094C677805AF173F28B114229B109B1138&amp;thid=OIP.0cMsI-66Uao8AXlbxPcDggHaFj&amp;mediaurl=http://safetytopics.com/wp-content/uploads/2016/08/Slide1.jpg&amp;exph=2248&amp;expw=2998&amp;q=double+check&amp;simid=608050788771956224&amp;selectedIndex=9" TargetMode="External"/><Relationship Id="rId8" Type="http://schemas.openxmlformats.org/officeDocument/2006/relationships/hyperlink" Target="http://www.bing.com/images/search?view=detailV2&amp;ccid=l2WT+/Pv&amp;id=EB13C29841CCC6A929BB10B220208EBCD40E46AD&amp;thid=OIP.l2WT-_PvZaxxGrnVji5CAQAAAA&amp;mediaurl=http://www.wititudes.com/wp-content/uploads/hot-mess-raise-walking-disaster.jpg&amp;exph=294&amp;expw=420&amp;q=hot+mess&amp;simid=608026882935620108&amp;selectedIndex=34" TargetMode="External"/><Relationship Id="rId9" Type="http://schemas.openxmlformats.org/officeDocument/2006/relationships/image" Target="../media/image22.jpeg"/><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www.bing.com/images/search?view=detailV2&amp;ccid=JNV5v23C&amp;id=6766E970CBA6926902F59020E64037FFE8394680&amp;thid=OIP.JNV5v23C1HG1dn3_pxWGWAHaFm&amp;mediaurl=https://brockbiv.files.wordpress.com/2014/10/check.jpg&amp;exph=473&amp;expw=625&amp;q=check+yourself+before+you+wreck+yourself&amp;simid=607998811070005685&amp;selectedIndex=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ctrTitle"/>
          </p:nvPr>
        </p:nvSpPr>
        <p:spPr>
          <a:xfrm>
            <a:off x="914400" y="2616968"/>
            <a:ext cx="10363200" cy="1662545"/>
          </a:xfrm>
          <a:prstGeom prst="rect">
            <a:avLst/>
          </a:prstGeom>
          <a:noFill/>
          <a:ln>
            <a:noFill/>
          </a:ln>
        </p:spPr>
        <p:txBody>
          <a:bodyPr lIns="108825" tIns="54400" rIns="108825" bIns="54400" anchor="ctr" anchorCtr="0">
            <a:noAutofit/>
          </a:bodyPr>
          <a:lstStyle/>
          <a:p>
            <a:pPr marL="0" marR="0" lvl="0" indent="0" algn="ctr" rtl="0">
              <a:lnSpc>
                <a:spcPct val="90000"/>
              </a:lnSpc>
              <a:spcBef>
                <a:spcPts val="0"/>
              </a:spcBef>
              <a:buClr>
                <a:schemeClr val="dk1"/>
              </a:buClr>
              <a:buSzPct val="25000"/>
              <a:buFont typeface="Calibri"/>
              <a:buNone/>
            </a:pPr>
            <a:r>
              <a:rPr lang="en-US" sz="4800" b="0" i="0" u="none" strike="noStrike" cap="none">
                <a:solidFill>
                  <a:schemeClr val="dk1"/>
                </a:solidFill>
                <a:latin typeface="Calibri"/>
                <a:ea typeface="Calibri"/>
                <a:cs typeface="Calibri"/>
                <a:sym typeface="Calibri"/>
              </a:rPr>
              <a:t>National Board Jump Start </a:t>
            </a:r>
            <a:r>
              <a:rPr lang="en-US" sz="5900" b="0" i="0" u="none" strike="noStrike" cap="none">
                <a:solidFill>
                  <a:schemeClr val="dk1"/>
                </a:solidFill>
                <a:latin typeface="Calibri"/>
                <a:ea typeface="Calibri"/>
                <a:cs typeface="Calibri"/>
                <a:sym typeface="Calibri"/>
              </a:rPr>
              <a:t/>
            </a:r>
            <a:br>
              <a:rPr lang="en-US" sz="59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Component 1</a:t>
            </a:r>
            <a:br>
              <a:rPr lang="en-US" sz="40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Content Knowledge</a:t>
            </a:r>
          </a:p>
        </p:txBody>
      </p:sp>
      <p:sp>
        <p:nvSpPr>
          <p:cNvPr id="309" name="Shape 309"/>
          <p:cNvSpPr txBox="1">
            <a:spLocks noGrp="1"/>
          </p:cNvSpPr>
          <p:nvPr>
            <p:ph type="subTitle" idx="1"/>
          </p:nvPr>
        </p:nvSpPr>
        <p:spPr>
          <a:xfrm>
            <a:off x="1828800" y="5064605"/>
            <a:ext cx="8534399" cy="574193"/>
          </a:xfrm>
          <a:prstGeom prst="rect">
            <a:avLst/>
          </a:prstGeom>
          <a:solidFill>
            <a:srgbClr val="FFCDD6"/>
          </a:solidFill>
          <a:ln>
            <a:noFill/>
          </a:ln>
        </p:spPr>
        <p:txBody>
          <a:bodyPr lIns="108825" tIns="54400" rIns="108825" bIns="54400" anchor="t" anchorCtr="0">
            <a:noAutofit/>
          </a:bodyPr>
          <a:lstStyle/>
          <a:p>
            <a:pPr marL="0" marR="0" lvl="0" indent="0" algn="ctr" rtl="0">
              <a:lnSpc>
                <a:spcPct val="90000"/>
              </a:lnSpc>
              <a:spcBef>
                <a:spcPts val="0"/>
              </a:spcBef>
              <a:buClr>
                <a:srgbClr val="FF0000"/>
              </a:buClr>
              <a:buSzPct val="25000"/>
              <a:buFont typeface="Arial"/>
              <a:buNone/>
            </a:pPr>
            <a:r>
              <a:rPr lang="en-US" sz="2400" b="0" i="0" u="none" strike="noStrike" cap="none">
                <a:solidFill>
                  <a:srgbClr val="000000"/>
                </a:solidFill>
                <a:latin typeface="Calibri"/>
                <a:ea typeface="Calibri"/>
                <a:cs typeface="Calibri"/>
                <a:sym typeface="Calibri"/>
              </a:rPr>
              <a:t>The Assessment Center Component</a:t>
            </a:r>
          </a:p>
        </p:txBody>
      </p:sp>
      <p:pic>
        <p:nvPicPr>
          <p:cNvPr id="310" name="Shape 310"/>
          <p:cNvPicPr preferRelativeResize="0"/>
          <p:nvPr/>
        </p:nvPicPr>
        <p:blipFill rotWithShape="1">
          <a:blip r:embed="rId3">
            <a:alphaModFix/>
          </a:blip>
          <a:srcRect/>
          <a:stretch/>
        </p:blipFill>
        <p:spPr>
          <a:xfrm>
            <a:off x="1636105" y="1223734"/>
            <a:ext cx="3545258" cy="1053002"/>
          </a:xfrm>
          <a:prstGeom prst="rect">
            <a:avLst/>
          </a:prstGeom>
          <a:noFill/>
          <a:ln>
            <a:noFill/>
          </a:ln>
        </p:spPr>
      </p:pic>
      <p:sp>
        <p:nvSpPr>
          <p:cNvPr id="311" name="Shape 311"/>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669550" y="723275"/>
            <a:ext cx="10515600" cy="1325700"/>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5400" b="0" i="0" u="none" strike="noStrike" cap="none">
                <a:solidFill>
                  <a:schemeClr val="dk1"/>
                </a:solidFill>
                <a:latin typeface="Calibri"/>
                <a:ea typeface="Calibri"/>
                <a:cs typeface="Calibri"/>
                <a:sym typeface="Calibri"/>
              </a:rPr>
              <a:t>Steps to Mastery</a:t>
            </a:r>
          </a:p>
        </p:txBody>
      </p:sp>
      <p:sp>
        <p:nvSpPr>
          <p:cNvPr id="506" name="Shape 506"/>
          <p:cNvSpPr txBox="1">
            <a:spLocks noGrp="1"/>
          </p:cNvSpPr>
          <p:nvPr>
            <p:ph type="body" idx="1"/>
          </p:nvPr>
        </p:nvSpPr>
        <p:spPr>
          <a:xfrm>
            <a:off x="903450" y="2235200"/>
            <a:ext cx="10078200" cy="35433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Target </a:t>
            </a:r>
            <a:r>
              <a:rPr lang="en-US"/>
              <a:t>the areas and skills in which you are less confident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Train </a:t>
            </a:r>
            <a:r>
              <a:rPr lang="en-US"/>
              <a:t>y</a:t>
            </a:r>
            <a:r>
              <a:rPr lang="en-US" sz="2800" b="0" i="0" u="none" strike="noStrike" cap="none">
                <a:solidFill>
                  <a:schemeClr val="dk1"/>
                </a:solidFill>
                <a:latin typeface="Calibri"/>
                <a:ea typeface="Calibri"/>
                <a:cs typeface="Calibri"/>
                <a:sym typeface="Calibri"/>
              </a:rPr>
              <a:t>ourself in </a:t>
            </a:r>
            <a:r>
              <a:rPr lang="en-US"/>
              <a:t>th</a:t>
            </a:r>
            <a:r>
              <a:rPr lang="en-US" sz="2800" b="0" i="0" u="none" strike="noStrike" cap="none">
                <a:solidFill>
                  <a:schemeClr val="dk1"/>
                </a:solidFill>
                <a:latin typeface="Calibri"/>
                <a:ea typeface="Calibri"/>
                <a:cs typeface="Calibri"/>
                <a:sym typeface="Calibri"/>
              </a:rPr>
              <a:t>ose </a:t>
            </a:r>
            <a:r>
              <a:rPr lang="en-US"/>
              <a:t>a</a:t>
            </a:r>
            <a:r>
              <a:rPr lang="en-US" sz="2800" b="0" i="0" u="none" strike="noStrike" cap="none">
                <a:solidFill>
                  <a:schemeClr val="dk1"/>
                </a:solidFill>
                <a:latin typeface="Calibri"/>
                <a:ea typeface="Calibri"/>
                <a:cs typeface="Calibri"/>
                <a:sym typeface="Calibri"/>
              </a:rPr>
              <a:t>reas</a:t>
            </a:r>
          </a:p>
          <a:p>
            <a:pPr marL="228600" marR="0" lvl="0" indent="-228600" algn="l" rtl="0">
              <a:lnSpc>
                <a:spcPct val="90000"/>
              </a:lnSpc>
              <a:spcBef>
                <a:spcPts val="1000"/>
              </a:spcBef>
              <a:spcAft>
                <a:spcPts val="0"/>
              </a:spcAft>
              <a:buClr>
                <a:schemeClr val="dk1"/>
              </a:buClr>
              <a:buSzPct val="100000"/>
              <a:buFont typeface="Arial"/>
              <a:buChar char="•"/>
            </a:pPr>
            <a:r>
              <a:rPr lang="en-US"/>
              <a:t>T</a:t>
            </a:r>
            <a:r>
              <a:rPr lang="en-US" sz="2800" b="0" i="0" u="none" strike="noStrike" cap="none">
                <a:solidFill>
                  <a:schemeClr val="dk1"/>
                </a:solidFill>
                <a:latin typeface="Calibri"/>
                <a:ea typeface="Calibri"/>
                <a:cs typeface="Calibri"/>
                <a:sym typeface="Calibri"/>
              </a:rPr>
              <a:t>est </a:t>
            </a:r>
            <a:r>
              <a:rPr lang="en-US"/>
              <a:t>y</a:t>
            </a:r>
            <a:r>
              <a:rPr lang="en-US" sz="2800" b="0" i="0" u="none" strike="noStrike" cap="none">
                <a:solidFill>
                  <a:schemeClr val="dk1"/>
                </a:solidFill>
                <a:latin typeface="Calibri"/>
                <a:ea typeface="Calibri"/>
                <a:cs typeface="Calibri"/>
                <a:sym typeface="Calibri"/>
              </a:rPr>
              <a:t>ourself by </a:t>
            </a:r>
            <a:r>
              <a:rPr lang="en-US"/>
              <a:t>p</a:t>
            </a:r>
            <a:r>
              <a:rPr lang="en-US" sz="2800" b="0" i="0" u="none" strike="noStrike" cap="none">
                <a:solidFill>
                  <a:schemeClr val="dk1"/>
                </a:solidFill>
                <a:latin typeface="Calibri"/>
                <a:ea typeface="Calibri"/>
                <a:cs typeface="Calibri"/>
                <a:sym typeface="Calibri"/>
              </a:rPr>
              <a:t>racticing </a:t>
            </a:r>
            <a:r>
              <a:rPr lang="en-US"/>
              <a:t>y</a:t>
            </a:r>
            <a:r>
              <a:rPr lang="en-US" sz="2800" b="0" i="0" u="none" strike="noStrike" cap="none">
                <a:solidFill>
                  <a:schemeClr val="dk1"/>
                </a:solidFill>
                <a:latin typeface="Calibri"/>
                <a:ea typeface="Calibri"/>
                <a:cs typeface="Calibri"/>
                <a:sym typeface="Calibri"/>
              </a:rPr>
              <a:t>our </a:t>
            </a:r>
            <a:r>
              <a:rPr lang="en-US"/>
              <a:t>s</a:t>
            </a:r>
            <a:r>
              <a:rPr lang="en-US" sz="2800" b="0" i="0" u="none" strike="noStrike" cap="none">
                <a:solidFill>
                  <a:schemeClr val="dk1"/>
                </a:solidFill>
                <a:latin typeface="Calibri"/>
                <a:ea typeface="Calibri"/>
                <a:cs typeface="Calibri"/>
                <a:sym typeface="Calibri"/>
              </a:rPr>
              <a:t>kills in the </a:t>
            </a:r>
            <a:r>
              <a:rPr lang="en-US"/>
              <a:t>c</a:t>
            </a:r>
            <a:r>
              <a:rPr lang="en-US" sz="2800" b="0" i="0" u="none" strike="noStrike" cap="none">
                <a:solidFill>
                  <a:schemeClr val="dk1"/>
                </a:solidFill>
                <a:latin typeface="Calibri"/>
                <a:ea typeface="Calibri"/>
                <a:cs typeface="Calibri"/>
                <a:sym typeface="Calibri"/>
              </a:rPr>
              <a:t>lassroom</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Transfer </a:t>
            </a:r>
            <a:r>
              <a:rPr lang="en-US"/>
              <a:t>w</a:t>
            </a:r>
            <a:r>
              <a:rPr lang="en-US" sz="2800" b="0" i="0" u="none" strike="noStrike" cap="none">
                <a:solidFill>
                  <a:schemeClr val="dk1"/>
                </a:solidFill>
                <a:latin typeface="Calibri"/>
                <a:ea typeface="Calibri"/>
                <a:cs typeface="Calibri"/>
                <a:sym typeface="Calibri"/>
              </a:rPr>
              <a:t>hat </a:t>
            </a:r>
            <a:r>
              <a:rPr lang="en-US"/>
              <a:t>y</a:t>
            </a:r>
            <a:r>
              <a:rPr lang="en-US" sz="2800" b="0" i="0" u="none" strike="noStrike" cap="none">
                <a:solidFill>
                  <a:schemeClr val="dk1"/>
                </a:solidFill>
                <a:latin typeface="Calibri"/>
                <a:ea typeface="Calibri"/>
                <a:cs typeface="Calibri"/>
                <a:sym typeface="Calibri"/>
              </a:rPr>
              <a:t>ou </a:t>
            </a:r>
            <a:r>
              <a:rPr lang="en-US"/>
              <a:t>h</a:t>
            </a:r>
            <a:r>
              <a:rPr lang="en-US" sz="2800" b="0" i="0" u="none" strike="noStrike" cap="none">
                <a:solidFill>
                  <a:schemeClr val="dk1"/>
                </a:solidFill>
                <a:latin typeface="Calibri"/>
                <a:ea typeface="Calibri"/>
                <a:cs typeface="Calibri"/>
                <a:sym typeface="Calibri"/>
              </a:rPr>
              <a:t>ave </a:t>
            </a:r>
            <a:r>
              <a:rPr lang="en-US"/>
              <a:t>l</a:t>
            </a:r>
            <a:r>
              <a:rPr lang="en-US" sz="2800" b="0" i="0" u="none" strike="noStrike" cap="none">
                <a:solidFill>
                  <a:schemeClr val="dk1"/>
                </a:solidFill>
                <a:latin typeface="Calibri"/>
                <a:ea typeface="Calibri"/>
                <a:cs typeface="Calibri"/>
                <a:sym typeface="Calibri"/>
              </a:rPr>
              <a:t>earned </a:t>
            </a:r>
            <a:r>
              <a:rPr lang="en-US"/>
              <a:t>a</a:t>
            </a:r>
            <a:r>
              <a:rPr lang="en-US" sz="2800" b="0" i="0" u="none" strike="noStrike" cap="none">
                <a:solidFill>
                  <a:schemeClr val="dk1"/>
                </a:solidFill>
                <a:latin typeface="Calibri"/>
                <a:ea typeface="Calibri"/>
                <a:cs typeface="Calibri"/>
                <a:sym typeface="Calibri"/>
              </a:rPr>
              <a:t>s </a:t>
            </a:r>
            <a:r>
              <a:rPr lang="en-US"/>
              <a:t>y</a:t>
            </a:r>
            <a:r>
              <a:rPr lang="en-US" sz="2800" b="0" i="0" u="none" strike="noStrike" cap="none">
                <a:solidFill>
                  <a:schemeClr val="dk1"/>
                </a:solidFill>
                <a:latin typeface="Calibri"/>
                <a:ea typeface="Calibri"/>
                <a:cs typeface="Calibri"/>
                <a:sym typeface="Calibri"/>
              </a:rPr>
              <a:t>ou </a:t>
            </a:r>
            <a:r>
              <a:rPr lang="en-US"/>
              <a:t>g</a:t>
            </a:r>
            <a:r>
              <a:rPr lang="en-US" sz="2800" b="0" i="0" u="none" strike="noStrike" cap="none">
                <a:solidFill>
                  <a:schemeClr val="dk1"/>
                </a:solidFill>
                <a:latin typeface="Calibri"/>
                <a:ea typeface="Calibri"/>
                <a:cs typeface="Calibri"/>
                <a:sym typeface="Calibri"/>
              </a:rPr>
              <a:t>row and </a:t>
            </a:r>
            <a:r>
              <a:rPr lang="en-US"/>
              <a:t>p</a:t>
            </a:r>
            <a:r>
              <a:rPr lang="en-US" sz="2800" b="0" i="0" u="none" strike="noStrike" cap="none">
                <a:solidFill>
                  <a:schemeClr val="dk1"/>
                </a:solidFill>
                <a:latin typeface="Calibri"/>
                <a:ea typeface="Calibri"/>
                <a:cs typeface="Calibri"/>
                <a:sym typeface="Calibri"/>
              </a:rPr>
              <a:t>rogress </a:t>
            </a:r>
            <a:r>
              <a:rPr lang="en-US"/>
              <a:t>t</a:t>
            </a:r>
            <a:r>
              <a:rPr lang="en-US" sz="2800" b="0" i="0" u="none" strike="noStrike" cap="none">
                <a:solidFill>
                  <a:schemeClr val="dk1"/>
                </a:solidFill>
                <a:latin typeface="Calibri"/>
                <a:ea typeface="Calibri"/>
                <a:cs typeface="Calibri"/>
                <a:sym typeface="Calibri"/>
              </a:rPr>
              <a:t>hrough the </a:t>
            </a:r>
            <a:r>
              <a:rPr lang="en-US"/>
              <a:t>o</a:t>
            </a:r>
            <a:r>
              <a:rPr lang="en-US" sz="2800" b="0" i="0" u="none" strike="noStrike" cap="none">
                <a:solidFill>
                  <a:schemeClr val="dk1"/>
                </a:solidFill>
                <a:latin typeface="Calibri"/>
                <a:ea typeface="Calibri"/>
                <a:cs typeface="Calibri"/>
                <a:sym typeface="Calibri"/>
              </a:rPr>
              <a:t>ther </a:t>
            </a:r>
            <a:r>
              <a:rPr lang="en-US"/>
              <a:t>c</a:t>
            </a:r>
            <a:r>
              <a:rPr lang="en-US" sz="2800" b="0" i="0" u="none" strike="noStrike" cap="none">
                <a:solidFill>
                  <a:schemeClr val="dk1"/>
                </a:solidFill>
                <a:latin typeface="Calibri"/>
                <a:ea typeface="Calibri"/>
                <a:cs typeface="Calibri"/>
                <a:sym typeface="Calibri"/>
              </a:rPr>
              <a:t>omponents</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Trust </a:t>
            </a:r>
            <a:r>
              <a:rPr lang="en-US"/>
              <a:t>y</a:t>
            </a:r>
            <a:r>
              <a:rPr lang="en-US" sz="2800" b="0" i="0" u="none" strike="noStrike" cap="none">
                <a:solidFill>
                  <a:schemeClr val="dk1"/>
                </a:solidFill>
                <a:latin typeface="Calibri"/>
                <a:ea typeface="Calibri"/>
                <a:cs typeface="Calibri"/>
                <a:sym typeface="Calibri"/>
              </a:rPr>
              <a:t>ourself and </a:t>
            </a:r>
            <a:r>
              <a:rPr lang="en-US"/>
              <a:t>t</a:t>
            </a:r>
            <a:r>
              <a:rPr lang="en-US" sz="2800" b="0" i="0" u="none" strike="noStrike" cap="none">
                <a:solidFill>
                  <a:schemeClr val="dk1"/>
                </a:solidFill>
                <a:latin typeface="Calibri"/>
                <a:ea typeface="Calibri"/>
                <a:cs typeface="Calibri"/>
                <a:sym typeface="Calibri"/>
              </a:rPr>
              <a:t>ake </a:t>
            </a:r>
            <a:r>
              <a:rPr lang="en-US"/>
              <a:t>w</a:t>
            </a:r>
            <a:r>
              <a:rPr lang="en-US" sz="2800" b="0" i="0" u="none" strike="noStrike" cap="none">
                <a:solidFill>
                  <a:schemeClr val="dk1"/>
                </a:solidFill>
                <a:latin typeface="Calibri"/>
                <a:ea typeface="Calibri"/>
                <a:cs typeface="Calibri"/>
                <a:sym typeface="Calibri"/>
              </a:rPr>
              <a:t>hat </a:t>
            </a:r>
            <a:r>
              <a:rPr lang="en-US"/>
              <a:t>y</a:t>
            </a:r>
            <a:r>
              <a:rPr lang="en-US" sz="2800" b="0" i="0" u="none" strike="noStrike" cap="none">
                <a:solidFill>
                  <a:schemeClr val="dk1"/>
                </a:solidFill>
                <a:latin typeface="Calibri"/>
                <a:ea typeface="Calibri"/>
                <a:cs typeface="Calibri"/>
                <a:sym typeface="Calibri"/>
              </a:rPr>
              <a:t>ou </a:t>
            </a:r>
            <a:r>
              <a:rPr lang="en-US"/>
              <a:t>k</a:t>
            </a:r>
            <a:r>
              <a:rPr lang="en-US" sz="2800" b="0" i="0" u="none" strike="noStrike" cap="none">
                <a:solidFill>
                  <a:schemeClr val="dk1"/>
                </a:solidFill>
                <a:latin typeface="Calibri"/>
                <a:ea typeface="Calibri"/>
                <a:cs typeface="Calibri"/>
                <a:sym typeface="Calibri"/>
              </a:rPr>
              <a:t>now to the Testing Center</a:t>
            </a:r>
          </a:p>
        </p:txBody>
      </p:sp>
      <p:sp>
        <p:nvSpPr>
          <p:cNvPr id="507" name="Shape 507"/>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1981200" y="274637"/>
            <a:ext cx="8229600" cy="944561"/>
          </a:xfrm>
          <a:prstGeom prst="rect">
            <a:avLst/>
          </a:prstGeom>
          <a:solidFill>
            <a:srgbClr val="FFCDD6"/>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959" b="0" i="0" u="none" strike="noStrike" cap="none" dirty="0" smtClean="0">
                <a:solidFill>
                  <a:schemeClr val="dk1"/>
                </a:solidFill>
                <a:latin typeface="Calibri"/>
                <a:ea typeface="Calibri"/>
                <a:cs typeface="Calibri"/>
                <a:sym typeface="Calibri"/>
              </a:rPr>
              <a:t>Resource Share</a:t>
            </a:r>
            <a:endParaRPr lang="en-US" sz="3959" b="0" i="0" u="none" strike="noStrike" cap="none" dirty="0">
              <a:solidFill>
                <a:schemeClr val="dk1"/>
              </a:solidFill>
              <a:latin typeface="Calibri"/>
              <a:ea typeface="Calibri"/>
              <a:cs typeface="Calibri"/>
              <a:sym typeface="Calibri"/>
            </a:endParaRPr>
          </a:p>
        </p:txBody>
      </p:sp>
      <p:sp>
        <p:nvSpPr>
          <p:cNvPr id="554" name="Shape 554"/>
          <p:cNvSpPr txBox="1">
            <a:spLocks noGrp="1"/>
          </p:cNvSpPr>
          <p:nvPr>
            <p:ph type="body" idx="1"/>
          </p:nvPr>
        </p:nvSpPr>
        <p:spPr>
          <a:xfrm>
            <a:off x="1981200" y="1219200"/>
            <a:ext cx="8229600" cy="452610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1000"/>
              </a:spcBef>
              <a:buClr>
                <a:schemeClr val="dk1"/>
              </a:buClr>
              <a:buSzPct val="25000"/>
              <a:buFontTx/>
              <a:buChar char="-"/>
            </a:pPr>
            <a:r>
              <a:rPr lang="en-US" sz="2800" b="0" i="0" u="none" strike="noStrike" cap="none" dirty="0" smtClean="0">
                <a:solidFill>
                  <a:schemeClr val="dk1"/>
                </a:solidFill>
                <a:latin typeface="Calibri"/>
                <a:ea typeface="Calibri"/>
                <a:cs typeface="Calibri"/>
                <a:sym typeface="Calibri"/>
              </a:rPr>
              <a:t>Math</a:t>
            </a:r>
          </a:p>
          <a:p>
            <a:pPr marL="457200" marR="0" lvl="0" indent="-457200" algn="l" rtl="0">
              <a:lnSpc>
                <a:spcPct val="90000"/>
              </a:lnSpc>
              <a:spcBef>
                <a:spcPts val="1000"/>
              </a:spcBef>
              <a:buClr>
                <a:schemeClr val="dk1"/>
              </a:buClr>
              <a:buSzPct val="25000"/>
              <a:buFontTx/>
              <a:buChar char="-"/>
            </a:pPr>
            <a:r>
              <a:rPr lang="en-US" dirty="0" smtClean="0"/>
              <a:t>Science</a:t>
            </a:r>
          </a:p>
          <a:p>
            <a:pPr marL="457200" marR="0" lvl="0" indent="-457200" algn="l" rtl="0">
              <a:lnSpc>
                <a:spcPct val="90000"/>
              </a:lnSpc>
              <a:spcBef>
                <a:spcPts val="1000"/>
              </a:spcBef>
              <a:buClr>
                <a:schemeClr val="dk1"/>
              </a:buClr>
              <a:buSzPct val="25000"/>
              <a:buFontTx/>
              <a:buChar char="-"/>
            </a:pPr>
            <a:r>
              <a:rPr lang="en-US" sz="2800" b="0" i="0" u="none" strike="noStrike" cap="none" dirty="0" smtClean="0">
                <a:solidFill>
                  <a:schemeClr val="dk1"/>
                </a:solidFill>
                <a:latin typeface="Calibri"/>
                <a:ea typeface="Calibri"/>
                <a:cs typeface="Calibri"/>
                <a:sym typeface="Calibri"/>
              </a:rPr>
              <a:t>Social Studies</a:t>
            </a:r>
          </a:p>
          <a:p>
            <a:pPr marL="457200" marR="0" lvl="0" indent="-457200" algn="l" rtl="0">
              <a:lnSpc>
                <a:spcPct val="90000"/>
              </a:lnSpc>
              <a:spcBef>
                <a:spcPts val="1000"/>
              </a:spcBef>
              <a:buClr>
                <a:schemeClr val="dk1"/>
              </a:buClr>
              <a:buSzPct val="25000"/>
              <a:buFontTx/>
              <a:buChar char="-"/>
            </a:pPr>
            <a:r>
              <a:rPr lang="en-US" dirty="0" smtClean="0"/>
              <a:t>English</a:t>
            </a:r>
          </a:p>
          <a:p>
            <a:pPr marL="457200" marR="0" lvl="0" indent="-457200" algn="l" rtl="0">
              <a:lnSpc>
                <a:spcPct val="90000"/>
              </a:lnSpc>
              <a:spcBef>
                <a:spcPts val="1000"/>
              </a:spcBef>
              <a:buClr>
                <a:schemeClr val="dk1"/>
              </a:buClr>
              <a:buSzPct val="25000"/>
              <a:buFontTx/>
              <a:buChar char="-"/>
            </a:pPr>
            <a:r>
              <a:rPr lang="en-US" sz="2800" b="0" i="0" u="none" strike="noStrike" cap="none" dirty="0" smtClean="0">
                <a:solidFill>
                  <a:schemeClr val="dk1"/>
                </a:solidFill>
                <a:latin typeface="Calibri"/>
                <a:ea typeface="Calibri"/>
                <a:cs typeface="Calibri"/>
                <a:sym typeface="Calibri"/>
              </a:rPr>
              <a:t>Music</a:t>
            </a:r>
          </a:p>
          <a:p>
            <a:pPr marL="457200" marR="0" lvl="0" indent="-457200" algn="l" rtl="0">
              <a:lnSpc>
                <a:spcPct val="90000"/>
              </a:lnSpc>
              <a:spcBef>
                <a:spcPts val="1000"/>
              </a:spcBef>
              <a:buClr>
                <a:schemeClr val="dk1"/>
              </a:buClr>
              <a:buSzPct val="25000"/>
              <a:buFontTx/>
              <a:buChar char="-"/>
            </a:pPr>
            <a:r>
              <a:rPr lang="en-US" dirty="0" smtClean="0"/>
              <a:t>CTE – Computers, Theater</a:t>
            </a:r>
          </a:p>
          <a:p>
            <a:pPr marL="457200" marR="0" lvl="0" indent="-457200" algn="l" rtl="0">
              <a:lnSpc>
                <a:spcPct val="90000"/>
              </a:lnSpc>
              <a:spcBef>
                <a:spcPts val="1000"/>
              </a:spcBef>
              <a:buClr>
                <a:schemeClr val="dk1"/>
              </a:buClr>
              <a:buSzPct val="25000"/>
              <a:buFontTx/>
              <a:buChar char="-"/>
            </a:pPr>
            <a:r>
              <a:rPr lang="en-US" sz="2800" b="0" i="0" u="none" strike="noStrike" cap="none" dirty="0" smtClean="0">
                <a:solidFill>
                  <a:schemeClr val="dk1"/>
                </a:solidFill>
                <a:latin typeface="Calibri"/>
                <a:ea typeface="Calibri"/>
                <a:cs typeface="Calibri"/>
                <a:sym typeface="Calibri"/>
              </a:rPr>
              <a:t>Librarian </a:t>
            </a:r>
          </a:p>
          <a:p>
            <a:pPr marL="457200" marR="0" lvl="0" indent="-457200" algn="l" rtl="0">
              <a:lnSpc>
                <a:spcPct val="90000"/>
              </a:lnSpc>
              <a:spcBef>
                <a:spcPts val="1000"/>
              </a:spcBef>
              <a:buClr>
                <a:schemeClr val="dk1"/>
              </a:buClr>
              <a:buSzPct val="25000"/>
              <a:buFontTx/>
              <a:buChar char="-"/>
            </a:pPr>
            <a:r>
              <a:rPr lang="en-US" dirty="0" smtClean="0"/>
              <a:t>Exceptional Needs</a:t>
            </a:r>
          </a:p>
          <a:p>
            <a:pPr marL="457200" marR="0" lvl="0" indent="-457200" algn="l" rtl="0">
              <a:lnSpc>
                <a:spcPct val="90000"/>
              </a:lnSpc>
              <a:spcBef>
                <a:spcPts val="1000"/>
              </a:spcBef>
              <a:buClr>
                <a:schemeClr val="dk1"/>
              </a:buClr>
              <a:buSzPct val="25000"/>
              <a:buFontTx/>
              <a:buChar char="-"/>
            </a:pPr>
            <a:r>
              <a:rPr lang="en-US" sz="2800" b="0" i="0" u="none" strike="noStrike" cap="none" dirty="0" smtClean="0">
                <a:solidFill>
                  <a:schemeClr val="dk1"/>
                </a:solidFill>
                <a:latin typeface="Calibri"/>
                <a:ea typeface="Calibri"/>
                <a:cs typeface="Calibri"/>
                <a:sym typeface="Calibri"/>
              </a:rPr>
              <a:t>English as a New Language</a:t>
            </a: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2057400" y="228601"/>
            <a:ext cx="7772400" cy="1527175"/>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Analyzing Your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Constructed Response Exercises</a:t>
            </a:r>
          </a:p>
        </p:txBody>
      </p:sp>
      <p:sp>
        <p:nvSpPr>
          <p:cNvPr id="617" name="Shape 617"/>
          <p:cNvSpPr txBox="1">
            <a:spLocks noGrp="1"/>
          </p:cNvSpPr>
          <p:nvPr>
            <p:ph type="body" idx="1"/>
          </p:nvPr>
        </p:nvSpPr>
        <p:spPr>
          <a:xfrm>
            <a:off x="1905000" y="1905000"/>
            <a:ext cx="8763000" cy="4114800"/>
          </a:xfrm>
          <a:prstGeom prst="rect">
            <a:avLst/>
          </a:prstGeom>
          <a:noFill/>
          <a:ln>
            <a:noFill/>
          </a:ln>
        </p:spPr>
        <p:txBody>
          <a:bodyPr lIns="91425" tIns="45700" rIns="91425" bIns="45700" anchor="t" anchorCtr="0">
            <a:noAutofit/>
          </a:bodyPr>
          <a:lstStyle/>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i="1" dirty="0" smtClean="0"/>
              <a:t>Turn to your Level 3 and 4 rubrics for the Constructed Response Exercises</a:t>
            </a:r>
          </a:p>
          <a:p>
            <a:pPr lvl="1" indent="-228600">
              <a:spcBef>
                <a:spcPts val="1000"/>
              </a:spcBef>
            </a:pPr>
            <a:r>
              <a:rPr lang="en-US" i="1" dirty="0" smtClean="0"/>
              <a:t>How is a level 3 different than a 4? </a:t>
            </a:r>
          </a:p>
          <a:p>
            <a:pPr lvl="1" indent="-228600">
              <a:spcBef>
                <a:spcPts val="1000"/>
              </a:spcBef>
            </a:pPr>
            <a:r>
              <a:rPr lang="en-US" i="1" dirty="0" smtClean="0"/>
              <a:t>How can you best prepare to ensure a Level 4?  </a:t>
            </a:r>
          </a:p>
          <a:p>
            <a:pPr marL="0" marR="0" lvl="0" indent="0" algn="l" rtl="0">
              <a:lnSpc>
                <a:spcPct val="90000"/>
              </a:lnSpc>
              <a:spcBef>
                <a:spcPts val="1000"/>
              </a:spcBef>
              <a:spcAft>
                <a:spcPts val="0"/>
              </a:spcAft>
              <a:buClr>
                <a:schemeClr val="dk1"/>
              </a:buClr>
              <a:buSzPct val="100000"/>
              <a:buNone/>
            </a:pPr>
            <a:endParaRPr lang="en-US" sz="2800" b="0" i="1" u="none" strike="noStrike" cap="none" dirty="0" smtClean="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1" u="none" strike="noStrike" cap="none" dirty="0" smtClean="0">
                <a:solidFill>
                  <a:schemeClr val="dk1"/>
                </a:solidFill>
                <a:latin typeface="Calibri"/>
                <a:ea typeface="Calibri"/>
                <a:cs typeface="Calibri"/>
                <a:sym typeface="Calibri"/>
              </a:rPr>
              <a:t>Remember</a:t>
            </a:r>
            <a:r>
              <a:rPr lang="en-US" sz="2800" b="0" i="1" u="none" strike="noStrike" cap="none" dirty="0">
                <a:solidFill>
                  <a:schemeClr val="dk1"/>
                </a:solidFill>
                <a:latin typeface="Calibri"/>
                <a:ea typeface="Calibri"/>
                <a:cs typeface="Calibri"/>
                <a:sym typeface="Calibri"/>
              </a:rPr>
              <a:t>, the range of the exercises is matched to the certificate, NOT your job.</a:t>
            </a:r>
          </a:p>
          <a:p>
            <a:pPr marL="685800" marR="0" lvl="1" indent="-228600" algn="l" rtl="0">
              <a:lnSpc>
                <a:spcPct val="90000"/>
              </a:lnSpc>
              <a:spcBef>
                <a:spcPts val="50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pic>
        <p:nvPicPr>
          <p:cNvPr id="618" name="Shape 618" descr="https://encrypted-tbn2.google.com/images?q=tbn:ANd9GcRTXbnTrR6uOxngpOqRyz-UugmewYgNaWls5ojP7-DcUE7lDdCB"/>
          <p:cNvPicPr preferRelativeResize="0"/>
          <p:nvPr/>
        </p:nvPicPr>
        <p:blipFill rotWithShape="1">
          <a:blip r:embed="rId3">
            <a:alphaModFix/>
          </a:blip>
          <a:srcRect/>
          <a:stretch/>
        </p:blipFill>
        <p:spPr>
          <a:xfrm>
            <a:off x="10567310" y="70753"/>
            <a:ext cx="1504949" cy="1179076"/>
          </a:xfrm>
          <a:prstGeom prst="rect">
            <a:avLst/>
          </a:prstGeom>
          <a:noFill/>
          <a:ln>
            <a:noFill/>
          </a:ln>
        </p:spPr>
      </p:pic>
      <p:sp>
        <p:nvSpPr>
          <p:cNvPr id="619" name="Shape 619"/>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2590800" y="201100"/>
            <a:ext cx="7010400" cy="1028700"/>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a:t>Assessment</a:t>
            </a:r>
            <a:r>
              <a:rPr lang="en-US" sz="4400" b="0" i="0" u="none" strike="noStrike" cap="none">
                <a:solidFill>
                  <a:schemeClr val="dk1"/>
                </a:solidFill>
                <a:latin typeface="Calibri"/>
                <a:ea typeface="Calibri"/>
                <a:cs typeface="Calibri"/>
                <a:sym typeface="Calibri"/>
              </a:rPr>
              <a:t> Schedule</a:t>
            </a:r>
          </a:p>
        </p:txBody>
      </p:sp>
      <p:sp>
        <p:nvSpPr>
          <p:cNvPr id="711" name="Shape 711"/>
          <p:cNvSpPr txBox="1">
            <a:spLocks noGrp="1"/>
          </p:cNvSpPr>
          <p:nvPr>
            <p:ph type="body" idx="1"/>
          </p:nvPr>
        </p:nvSpPr>
        <p:spPr>
          <a:xfrm>
            <a:off x="2286000" y="1905000"/>
            <a:ext cx="2895600" cy="33527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712" name="Shape 712"/>
          <p:cNvGraphicFramePr/>
          <p:nvPr/>
        </p:nvGraphicFramePr>
        <p:xfrm>
          <a:off x="2209800" y="1409700"/>
          <a:ext cx="7772400" cy="4343400"/>
        </p:xfrm>
        <a:graphic>
          <a:graphicData uri="http://schemas.openxmlformats.org/drawingml/2006/table">
            <a:tbl>
              <a:tblPr firstRow="1" bandRow="1">
                <a:noFill/>
                <a:tableStyleId>{6AD93761-B60B-41E6-BCD4-65308306D688}</a:tableStyleId>
              </a:tblPr>
              <a:tblGrid>
                <a:gridCol w="1752600">
                  <a:extLst>
                    <a:ext uri="{9D8B030D-6E8A-4147-A177-3AD203B41FA5}">
                      <a16:colId xmlns:a16="http://schemas.microsoft.com/office/drawing/2014/main" xmlns="" val="20000"/>
                    </a:ext>
                  </a:extLst>
                </a:gridCol>
                <a:gridCol w="6019800">
                  <a:extLst>
                    <a:ext uri="{9D8B030D-6E8A-4147-A177-3AD203B41FA5}">
                      <a16:colId xmlns:a16="http://schemas.microsoft.com/office/drawing/2014/main" xmlns="" val="20001"/>
                    </a:ext>
                  </a:extLst>
                </a:gridCol>
              </a:tblGrid>
              <a:tr h="2590800">
                <a:tc>
                  <a:txBody>
                    <a:bodyPr/>
                    <a:lstStyle/>
                    <a:p>
                      <a:pPr marL="0" marR="0" lvl="0" indent="0" algn="l" rtl="0">
                        <a:spcBef>
                          <a:spcPts val="0"/>
                        </a:spcBef>
                        <a:buSzPct val="25000"/>
                        <a:buNone/>
                      </a:pPr>
                      <a:r>
                        <a:rPr lang="en-US" sz="2800" b="1">
                          <a:solidFill>
                            <a:srgbClr val="000000"/>
                          </a:solidFill>
                        </a:rPr>
                        <a:t>SRI</a:t>
                      </a:r>
                    </a:p>
                  </a:txBody>
                  <a:tcPr marL="91450" marR="91450" marT="45725" marB="45725"/>
                </a:tc>
                <a:tc>
                  <a:txBody>
                    <a:bodyPr/>
                    <a:lstStyle/>
                    <a:p>
                      <a:pPr marL="0" marR="0" lvl="0" indent="0" algn="l" rtl="0">
                        <a:spcBef>
                          <a:spcPts val="0"/>
                        </a:spcBef>
                        <a:buSzPct val="25000"/>
                        <a:buNone/>
                      </a:pPr>
                      <a:r>
                        <a:rPr lang="en-US" sz="2800" b="0">
                          <a:solidFill>
                            <a:schemeClr val="dk1"/>
                          </a:solidFill>
                        </a:rPr>
                        <a:t>45 questions, 60 minutes total*</a:t>
                      </a:r>
                    </a:p>
                    <a:p>
                      <a:pPr marL="457200" marR="0" lvl="1" indent="0" algn="l" rtl="0">
                        <a:spcBef>
                          <a:spcPts val="0"/>
                        </a:spcBef>
                        <a:buSzPct val="25000"/>
                        <a:buNone/>
                      </a:pPr>
                      <a:r>
                        <a:rPr lang="en-US" sz="2800" b="0" u="none" strike="noStrike" cap="none">
                          <a:solidFill>
                            <a:schemeClr val="dk1"/>
                          </a:solidFill>
                        </a:rPr>
                        <a:t>*</a:t>
                      </a:r>
                      <a:r>
                        <a:rPr lang="en-US" sz="2400" b="0" u="none" strike="noStrike" cap="none">
                          <a:solidFill>
                            <a:schemeClr val="dk1"/>
                          </a:solidFill>
                        </a:rPr>
                        <a:t>75 minutes for:</a:t>
                      </a:r>
                    </a:p>
                    <a:p>
                      <a:pPr marL="457200" marR="0" lvl="1" indent="0" algn="l" rtl="0">
                        <a:spcBef>
                          <a:spcPts val="0"/>
                        </a:spcBef>
                        <a:buSzPct val="25000"/>
                        <a:buNone/>
                      </a:pPr>
                      <a:r>
                        <a:rPr lang="en-US" sz="2400" b="0" u="none" strike="noStrike" cap="none">
                          <a:solidFill>
                            <a:schemeClr val="dk1"/>
                          </a:solidFill>
                        </a:rPr>
                        <a:t>AYA and EA ELA</a:t>
                      </a:r>
                    </a:p>
                    <a:p>
                      <a:pPr marL="457200" marR="0" lvl="1" indent="0" algn="l" rtl="0">
                        <a:spcBef>
                          <a:spcPts val="0"/>
                        </a:spcBef>
                        <a:buSzPct val="25000"/>
                        <a:buNone/>
                      </a:pPr>
                      <a:r>
                        <a:rPr lang="en-US" sz="2400" b="0" u="none" strike="noStrike" cap="none">
                          <a:solidFill>
                            <a:schemeClr val="dk1"/>
                          </a:solidFill>
                        </a:rPr>
                        <a:t>AYA and EA Math</a:t>
                      </a:r>
                    </a:p>
                    <a:p>
                      <a:pPr marL="457200" marR="0" lvl="1" indent="0" algn="l" rtl="0">
                        <a:spcBef>
                          <a:spcPts val="0"/>
                        </a:spcBef>
                        <a:buSzPct val="25000"/>
                        <a:buNone/>
                      </a:pPr>
                      <a:r>
                        <a:rPr lang="en-US" sz="2400" b="0" u="none" strike="noStrike" cap="none">
                          <a:solidFill>
                            <a:schemeClr val="dk1"/>
                          </a:solidFill>
                        </a:rPr>
                        <a:t>AYA Physics</a:t>
                      </a:r>
                    </a:p>
                    <a:p>
                      <a:pPr marL="457200" marR="0" lvl="1" indent="0" algn="l" rtl="0">
                        <a:spcBef>
                          <a:spcPts val="0"/>
                        </a:spcBef>
                        <a:buSzPct val="25000"/>
                        <a:buNone/>
                      </a:pPr>
                      <a:r>
                        <a:rPr lang="en-US" sz="2400" b="0" u="none" strike="noStrike" cap="none">
                          <a:solidFill>
                            <a:schemeClr val="dk1"/>
                          </a:solidFill>
                        </a:rPr>
                        <a:t>AYA Chemistry</a:t>
                      </a:r>
                    </a:p>
                  </a:txBody>
                  <a:tcPr marL="91450" marR="91450" marT="45725" marB="45725"/>
                </a:tc>
                <a:extLst>
                  <a:ext uri="{0D108BD9-81ED-4DB2-BD59-A6C34878D82A}">
                    <a16:rowId xmlns:a16="http://schemas.microsoft.com/office/drawing/2014/main" xmlns="" val="10000"/>
                  </a:ext>
                </a:extLst>
              </a:tr>
              <a:tr h="582075">
                <a:tc>
                  <a:txBody>
                    <a:bodyPr/>
                    <a:lstStyle/>
                    <a:p>
                      <a:pPr marL="0" marR="0" lvl="0" indent="0" algn="l" rtl="0">
                        <a:spcBef>
                          <a:spcPts val="0"/>
                        </a:spcBef>
                        <a:buSzPct val="25000"/>
                        <a:buNone/>
                      </a:pPr>
                      <a:r>
                        <a:rPr lang="en-US" sz="2800" b="1">
                          <a:solidFill>
                            <a:schemeClr val="dk2"/>
                          </a:solidFill>
                        </a:rPr>
                        <a:t>Break</a:t>
                      </a:r>
                    </a:p>
                  </a:txBody>
                  <a:tcPr marL="91450" marR="91450" marT="45725" marB="45725"/>
                </a:tc>
                <a:tc>
                  <a:txBody>
                    <a:bodyPr/>
                    <a:lstStyle/>
                    <a:p>
                      <a:pPr marL="0" marR="0" lvl="0" indent="0" algn="l" rtl="0">
                        <a:spcBef>
                          <a:spcPts val="0"/>
                        </a:spcBef>
                        <a:buSzPct val="25000"/>
                        <a:buNone/>
                      </a:pPr>
                      <a:r>
                        <a:rPr lang="en-US" sz="2800">
                          <a:solidFill>
                            <a:schemeClr val="dk2"/>
                          </a:solidFill>
                        </a:rPr>
                        <a:t>10 Minutes (exactly)</a:t>
                      </a:r>
                    </a:p>
                  </a:txBody>
                  <a:tcPr marL="91450" marR="91450" marT="45725" marB="45725"/>
                </a:tc>
                <a:extLst>
                  <a:ext uri="{0D108BD9-81ED-4DB2-BD59-A6C34878D82A}">
                    <a16:rowId xmlns:a16="http://schemas.microsoft.com/office/drawing/2014/main" xmlns="" val="10001"/>
                  </a:ext>
                </a:extLst>
              </a:tr>
              <a:tr h="1170525">
                <a:tc>
                  <a:txBody>
                    <a:bodyPr/>
                    <a:lstStyle/>
                    <a:p>
                      <a:pPr marL="0" marR="0" lvl="0" indent="0" algn="l" rtl="0">
                        <a:spcBef>
                          <a:spcPts val="0"/>
                        </a:spcBef>
                        <a:buSzPct val="25000"/>
                        <a:buNone/>
                      </a:pPr>
                      <a:r>
                        <a:rPr lang="en-US" sz="2800" b="1"/>
                        <a:t>CRE</a:t>
                      </a:r>
                    </a:p>
                  </a:txBody>
                  <a:tcPr marL="91450" marR="91450" marT="45725" marB="45725"/>
                </a:tc>
                <a:tc>
                  <a:txBody>
                    <a:bodyPr/>
                    <a:lstStyle/>
                    <a:p>
                      <a:pPr marL="0" marR="0" lvl="0" indent="0" algn="l" rtl="0">
                        <a:spcBef>
                          <a:spcPts val="0"/>
                        </a:spcBef>
                        <a:buSzPct val="25000"/>
                        <a:buNone/>
                      </a:pPr>
                      <a:r>
                        <a:rPr lang="en-US" sz="2800"/>
                        <a:t>3 questions, 30 minutes each,</a:t>
                      </a:r>
                    </a:p>
                    <a:p>
                      <a:pPr marL="0" marR="0" lvl="0" indent="0" algn="l" rtl="0">
                        <a:spcBef>
                          <a:spcPts val="0"/>
                        </a:spcBef>
                        <a:buSzPct val="25000"/>
                        <a:buNone/>
                      </a:pPr>
                      <a:r>
                        <a:rPr lang="en-US" sz="2800"/>
                        <a:t>90 minutes total</a:t>
                      </a:r>
                    </a:p>
                  </a:txBody>
                  <a:tcPr marL="91450" marR="91450" marT="45725" marB="45725"/>
                </a:tc>
                <a:extLst>
                  <a:ext uri="{0D108BD9-81ED-4DB2-BD59-A6C34878D82A}">
                    <a16:rowId xmlns:a16="http://schemas.microsoft.com/office/drawing/2014/main" xmlns="" val="10002"/>
                  </a:ext>
                </a:extLst>
              </a:tr>
            </a:tbl>
          </a:graphicData>
        </a:graphic>
      </p:graphicFrame>
      <p:sp>
        <p:nvSpPr>
          <p:cNvPr id="713" name="Shape 713"/>
          <p:cNvSpPr txBox="1"/>
          <p:nvPr/>
        </p:nvSpPr>
        <p:spPr>
          <a:xfrm>
            <a:off x="8892668" y="98598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14" name="Shape 714"/>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838200" y="365125"/>
            <a:ext cx="10515599" cy="955675"/>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What </a:t>
            </a:r>
            <a:r>
              <a:rPr lang="en-US"/>
              <a:t>Y</a:t>
            </a:r>
            <a:r>
              <a:rPr lang="en-US" sz="4400" b="0" i="0" u="none" strike="noStrike" cap="none">
                <a:solidFill>
                  <a:schemeClr val="dk1"/>
                </a:solidFill>
                <a:latin typeface="Calibri"/>
                <a:ea typeface="Calibri"/>
                <a:cs typeface="Calibri"/>
                <a:sym typeface="Calibri"/>
              </a:rPr>
              <a:t>ou </a:t>
            </a:r>
            <a:r>
              <a:rPr lang="en-US"/>
              <a:t>Can</a:t>
            </a:r>
            <a:r>
              <a:rPr lang="en-US" sz="4400" b="0" i="0" u="none" strike="noStrike" cap="none">
                <a:solidFill>
                  <a:schemeClr val="dk1"/>
                </a:solidFill>
                <a:latin typeface="Calibri"/>
                <a:ea typeface="Calibri"/>
                <a:cs typeface="Calibri"/>
                <a:sym typeface="Calibri"/>
              </a:rPr>
              <a:t> </a:t>
            </a:r>
            <a:r>
              <a:rPr lang="en-US"/>
              <a:t>B</a:t>
            </a:r>
            <a:r>
              <a:rPr lang="en-US" sz="4400" b="0" i="0" u="none" strike="noStrike" cap="none">
                <a:solidFill>
                  <a:schemeClr val="dk1"/>
                </a:solidFill>
                <a:latin typeface="Calibri"/>
                <a:ea typeface="Calibri"/>
                <a:cs typeface="Calibri"/>
                <a:sym typeface="Calibri"/>
              </a:rPr>
              <a:t>ring </a:t>
            </a:r>
            <a:r>
              <a:rPr lang="en-US"/>
              <a:t>I</a:t>
            </a:r>
            <a:r>
              <a:rPr lang="en-US" sz="4400" b="0" i="0" u="none" strike="noStrike" cap="none">
                <a:solidFill>
                  <a:schemeClr val="dk1"/>
                </a:solidFill>
                <a:latin typeface="Calibri"/>
                <a:ea typeface="Calibri"/>
                <a:cs typeface="Calibri"/>
                <a:sym typeface="Calibri"/>
              </a:rPr>
              <a:t>n</a:t>
            </a:r>
          </a:p>
        </p:txBody>
      </p:sp>
      <p:sp>
        <p:nvSpPr>
          <p:cNvPr id="720" name="Shape 720"/>
          <p:cNvSpPr txBox="1">
            <a:spLocks noGrp="1"/>
          </p:cNvSpPr>
          <p:nvPr>
            <p:ph type="body" idx="1"/>
          </p:nvPr>
        </p:nvSpPr>
        <p:spPr>
          <a:xfrm>
            <a:off x="838200" y="1790700"/>
            <a:ext cx="7696200" cy="4229100"/>
          </a:xfrm>
          <a:prstGeom prst="rect">
            <a:avLst/>
          </a:prstGeom>
          <a:noFill/>
          <a:ln>
            <a:noFill/>
          </a:ln>
        </p:spPr>
        <p:txBody>
          <a:bodyPr lIns="91425" tIns="45700" rIns="91425" bIns="45700" anchor="t" anchorCtr="0">
            <a:noAutofit/>
          </a:bodyPr>
          <a:lstStyle/>
          <a:p>
            <a:pPr marL="685800" marR="0" lvl="0" indent="-177800" algn="l" rtl="0">
              <a:lnSpc>
                <a:spcPct val="90000"/>
              </a:lnSpc>
              <a:spcBef>
                <a:spcPts val="1000"/>
              </a:spcBef>
              <a:spcAft>
                <a:spcPts val="0"/>
              </a:spcAft>
              <a:buClr>
                <a:srgbClr val="1F497D"/>
              </a:buClr>
              <a:buSzPct val="100000"/>
              <a:buFont typeface="Arial"/>
              <a:buChar char="•"/>
            </a:pPr>
            <a:r>
              <a:rPr lang="en-US" sz="2400">
                <a:solidFill>
                  <a:srgbClr val="1F497D"/>
                </a:solidFill>
              </a:rPr>
              <a:t>photo identification  </a:t>
            </a:r>
          </a:p>
          <a:p>
            <a:pPr marL="685800" marR="0" lvl="0" indent="-177800" algn="l" rtl="0">
              <a:lnSpc>
                <a:spcPct val="90000"/>
              </a:lnSpc>
              <a:spcBef>
                <a:spcPts val="1000"/>
              </a:spcBef>
              <a:spcAft>
                <a:spcPts val="0"/>
              </a:spcAft>
              <a:buClr>
                <a:srgbClr val="1F497D"/>
              </a:buClr>
              <a:buSzPct val="100000"/>
              <a:buFont typeface="Arial"/>
              <a:buChar char="•"/>
            </a:pPr>
            <a:r>
              <a:rPr lang="en-US" sz="2400">
                <a:solidFill>
                  <a:srgbClr val="1F497D"/>
                </a:solidFill>
              </a:rPr>
              <a:t>response booklet and pencil (Mathematics and Music; provided at the assessment cent) </a:t>
            </a:r>
          </a:p>
          <a:p>
            <a:pPr marL="685800" marR="0" lvl="0" indent="-177800" algn="l" rtl="0">
              <a:lnSpc>
                <a:spcPct val="90000"/>
              </a:lnSpc>
              <a:spcBef>
                <a:spcPts val="1000"/>
              </a:spcBef>
              <a:spcAft>
                <a:spcPts val="0"/>
              </a:spcAft>
              <a:buClr>
                <a:srgbClr val="1F497D"/>
              </a:buClr>
              <a:buSzPct val="100000"/>
              <a:buFont typeface="Arial"/>
              <a:buChar char="•"/>
            </a:pPr>
            <a:r>
              <a:rPr lang="en-US" sz="2400">
                <a:solidFill>
                  <a:srgbClr val="1F497D"/>
                </a:solidFill>
              </a:rPr>
              <a:t>erasable note board and marker (provided to candidates at the assessment center)  </a:t>
            </a:r>
          </a:p>
          <a:p>
            <a:pPr marL="685800" marR="0" lvl="0" indent="-177800" algn="l" rtl="0">
              <a:lnSpc>
                <a:spcPct val="90000"/>
              </a:lnSpc>
              <a:spcBef>
                <a:spcPts val="1000"/>
              </a:spcBef>
              <a:spcAft>
                <a:spcPts val="0"/>
              </a:spcAft>
              <a:buClr>
                <a:srgbClr val="1F497D"/>
              </a:buClr>
              <a:buSzPct val="100000"/>
              <a:buFont typeface="Arial"/>
              <a:buChar char="•"/>
            </a:pPr>
            <a:r>
              <a:rPr lang="en-US" sz="2400">
                <a:solidFill>
                  <a:srgbClr val="1F497D"/>
                </a:solidFill>
              </a:rPr>
              <a:t>minor comfort aids, such as cough drops/glucose tablets, eyeglasses, hearing aids, an insulin pump attached to your body, a pillow or cushion, tissues </a:t>
            </a:r>
          </a:p>
        </p:txBody>
      </p:sp>
      <p:pic>
        <p:nvPicPr>
          <p:cNvPr id="721" name="Shape 721" descr="Testing room layout photo"/>
          <p:cNvPicPr preferRelativeResize="0"/>
          <p:nvPr/>
        </p:nvPicPr>
        <p:blipFill rotWithShape="1">
          <a:blip r:embed="rId3">
            <a:alphaModFix/>
          </a:blip>
          <a:srcRect/>
          <a:stretch/>
        </p:blipFill>
        <p:spPr>
          <a:xfrm>
            <a:off x="8534400" y="1828800"/>
            <a:ext cx="3352800" cy="2743200"/>
          </a:xfrm>
          <a:prstGeom prst="rect">
            <a:avLst/>
          </a:prstGeom>
          <a:noFill/>
          <a:ln>
            <a:noFill/>
          </a:ln>
        </p:spPr>
      </p:pic>
      <p:sp>
        <p:nvSpPr>
          <p:cNvPr id="722" name="Shape 722"/>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title"/>
          </p:nvPr>
        </p:nvSpPr>
        <p:spPr>
          <a:xfrm>
            <a:off x="1981200" y="304800"/>
            <a:ext cx="8229600" cy="1066799"/>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a:t>When and How to Register</a:t>
            </a:r>
          </a:p>
        </p:txBody>
      </p:sp>
      <p:sp>
        <p:nvSpPr>
          <p:cNvPr id="729" name="Shape 729"/>
          <p:cNvSpPr txBox="1">
            <a:spLocks noGrp="1"/>
          </p:cNvSpPr>
          <p:nvPr>
            <p:ph type="body" idx="1"/>
          </p:nvPr>
        </p:nvSpPr>
        <p:spPr>
          <a:xfrm>
            <a:off x="1905000" y="1549400"/>
            <a:ext cx="8610599" cy="46989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1F497D"/>
              </a:buClr>
              <a:buSzPct val="100000"/>
              <a:buFont typeface="Arial"/>
              <a:buChar char="•"/>
            </a:pPr>
            <a:r>
              <a:rPr lang="en-US" sz="2400" b="0" i="0" u="none" strike="noStrike" cap="none">
                <a:solidFill>
                  <a:srgbClr val="1F497D"/>
                </a:solidFill>
                <a:latin typeface="Calibri"/>
                <a:ea typeface="Calibri"/>
                <a:cs typeface="Calibri"/>
                <a:sym typeface="Calibri"/>
              </a:rPr>
              <a:t>After your fee is paid in full and you receive your “Authorization to Test” email </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Contact the Pearson VUE test Center:</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PearsonVUE.com/NBPTS </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1-888-288-3028</a:t>
            </a:r>
          </a:p>
          <a:p>
            <a:pPr marL="1143000" marR="0" lvl="2"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7AM-7PM CT M-F</a:t>
            </a:r>
          </a:p>
          <a:p>
            <a:pPr marL="228600" marR="0" lvl="0" indent="-228600" algn="l" rtl="0">
              <a:lnSpc>
                <a:spcPct val="90000"/>
              </a:lnSpc>
              <a:spcBef>
                <a:spcPts val="1000"/>
              </a:spcBef>
              <a:spcAft>
                <a:spcPts val="0"/>
              </a:spcAft>
              <a:buClr>
                <a:srgbClr val="1F497D"/>
              </a:buClr>
              <a:buSzPct val="100000"/>
              <a:buFont typeface="Arial"/>
              <a:buChar char="•"/>
            </a:pPr>
            <a:r>
              <a:rPr lang="en-US" sz="2400" b="0" i="0" u="none" strike="noStrike" cap="none">
                <a:solidFill>
                  <a:srgbClr val="1F497D"/>
                </a:solidFill>
                <a:latin typeface="Calibri"/>
                <a:ea typeface="Calibri"/>
                <a:cs typeface="Calibri"/>
                <a:sym typeface="Calibri"/>
              </a:rPr>
              <a:t>Remember, </a:t>
            </a:r>
            <a:r>
              <a:rPr lang="en-US" sz="2400" b="0" i="1" u="none" strike="noStrike" cap="none">
                <a:solidFill>
                  <a:srgbClr val="1F497D"/>
                </a:solidFill>
                <a:latin typeface="Calibri"/>
                <a:ea typeface="Calibri"/>
                <a:cs typeface="Calibri"/>
                <a:sym typeface="Calibri"/>
              </a:rPr>
              <a:t>you</a:t>
            </a:r>
            <a:r>
              <a:rPr lang="en-US" sz="2400" b="0" i="0" u="none" strike="noStrike" cap="none">
                <a:solidFill>
                  <a:srgbClr val="1F497D"/>
                </a:solidFill>
                <a:latin typeface="Calibri"/>
                <a:ea typeface="Calibri"/>
                <a:cs typeface="Calibri"/>
                <a:sym typeface="Calibri"/>
              </a:rPr>
              <a:t> are responsible for scheduling within the testing window</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Refer to the 201</a:t>
            </a:r>
            <a:r>
              <a:rPr lang="en-US" sz="2400"/>
              <a:t>7</a:t>
            </a:r>
            <a:r>
              <a:rPr lang="en-US" sz="2400" b="0" i="0" u="none" strike="noStrike" cap="none">
                <a:solidFill>
                  <a:schemeClr val="dk1"/>
                </a:solidFill>
                <a:latin typeface="Calibri"/>
                <a:ea typeface="Calibri"/>
                <a:cs typeface="Calibri"/>
                <a:sym typeface="Calibri"/>
              </a:rPr>
              <a:t> Component 1: Content Knowledge Assessment Center Policy and Guidelines for complete information and directions</a:t>
            </a:r>
          </a:p>
          <a:p>
            <a:pPr marL="228600" marR="0" lvl="0" indent="-228600" algn="l" rtl="0">
              <a:lnSpc>
                <a:spcPct val="90000"/>
              </a:lnSpc>
              <a:spcBef>
                <a:spcPts val="1000"/>
              </a:spcBef>
              <a:spcAft>
                <a:spcPts val="0"/>
              </a:spcAft>
              <a:buClr>
                <a:schemeClr val="dk1"/>
              </a:buClr>
              <a:buSzPct val="100000"/>
              <a:buFont typeface="Arial"/>
              <a:buNone/>
            </a:pPr>
            <a:endParaRPr sz="3000" b="0" i="0" u="none" strike="noStrike" cap="none">
              <a:solidFill>
                <a:srgbClr val="1F497D"/>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3000" b="0" i="0" u="none" strike="noStrike" cap="none">
              <a:solidFill>
                <a:srgbClr val="1F497D"/>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p:txBody>
      </p:sp>
      <p:pic>
        <p:nvPicPr>
          <p:cNvPr id="730" name="Shape 730" descr="3039468"/>
          <p:cNvPicPr preferRelativeResize="0"/>
          <p:nvPr/>
        </p:nvPicPr>
        <p:blipFill rotWithShape="1">
          <a:blip r:embed="rId3">
            <a:alphaModFix/>
          </a:blip>
          <a:srcRect/>
          <a:stretch/>
        </p:blipFill>
        <p:spPr>
          <a:xfrm>
            <a:off x="8509000" y="2133600"/>
            <a:ext cx="1398588" cy="1840439"/>
          </a:xfrm>
          <a:prstGeom prst="rect">
            <a:avLst/>
          </a:prstGeom>
          <a:noFill/>
          <a:ln>
            <a:noFill/>
          </a:ln>
        </p:spPr>
      </p:pic>
      <p:sp>
        <p:nvSpPr>
          <p:cNvPr id="731" name="Shape 731"/>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838200" y="365125"/>
            <a:ext cx="10515599" cy="968374"/>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a:t>Where</a:t>
            </a:r>
            <a:r>
              <a:rPr lang="en-US" sz="4400" b="0" i="0" u="none" strike="noStrike" cap="none">
                <a:solidFill>
                  <a:schemeClr val="dk1"/>
                </a:solidFill>
                <a:latin typeface="Calibri"/>
                <a:ea typeface="Calibri"/>
                <a:cs typeface="Calibri"/>
                <a:sym typeface="Calibri"/>
              </a:rPr>
              <a:t> </a:t>
            </a:r>
            <a:r>
              <a:rPr lang="en-US"/>
              <a:t>T</a:t>
            </a:r>
            <a:r>
              <a:rPr lang="en-US" sz="4400" b="0" i="0" u="none" strike="noStrike" cap="none">
                <a:solidFill>
                  <a:schemeClr val="dk1"/>
                </a:solidFill>
                <a:latin typeface="Calibri"/>
                <a:ea typeface="Calibri"/>
                <a:cs typeface="Calibri"/>
                <a:sym typeface="Calibri"/>
              </a:rPr>
              <a:t>o </a:t>
            </a:r>
            <a:r>
              <a:rPr lang="en-US"/>
              <a:t>T</a:t>
            </a:r>
            <a:r>
              <a:rPr lang="en-US" sz="4400" b="0" i="0" u="none" strike="noStrike" cap="none">
                <a:solidFill>
                  <a:schemeClr val="dk1"/>
                </a:solidFill>
                <a:latin typeface="Calibri"/>
                <a:ea typeface="Calibri"/>
                <a:cs typeface="Calibri"/>
                <a:sym typeface="Calibri"/>
              </a:rPr>
              <a:t>ake </a:t>
            </a:r>
            <a:r>
              <a:rPr lang="en-US"/>
              <a:t>Component 1</a:t>
            </a:r>
          </a:p>
        </p:txBody>
      </p:sp>
      <p:pic>
        <p:nvPicPr>
          <p:cNvPr id="738" name="Shape 738" descr="200235995-001.png"/>
          <p:cNvPicPr preferRelativeResize="0"/>
          <p:nvPr/>
        </p:nvPicPr>
        <p:blipFill rotWithShape="1">
          <a:blip r:embed="rId3">
            <a:alphaModFix amt="28000"/>
          </a:blip>
          <a:srcRect/>
          <a:stretch/>
        </p:blipFill>
        <p:spPr>
          <a:xfrm>
            <a:off x="838200" y="1680425"/>
            <a:ext cx="3311100" cy="3311100"/>
          </a:xfrm>
          <a:prstGeom prst="rect">
            <a:avLst/>
          </a:prstGeom>
          <a:noFill/>
          <a:ln>
            <a:noFill/>
          </a:ln>
        </p:spPr>
      </p:pic>
      <p:sp>
        <p:nvSpPr>
          <p:cNvPr id="739" name="Shape 739"/>
          <p:cNvSpPr txBox="1"/>
          <p:nvPr/>
        </p:nvSpPr>
        <p:spPr>
          <a:xfrm>
            <a:off x="4297750" y="2088200"/>
            <a:ext cx="7417200" cy="3727800"/>
          </a:xfrm>
          <a:prstGeom prst="rect">
            <a:avLst/>
          </a:prstGeom>
          <a:noFill/>
          <a:ln>
            <a:noFill/>
          </a:ln>
        </p:spPr>
        <p:txBody>
          <a:bodyPr lIns="91425" tIns="91425" rIns="91425" bIns="91425" anchor="t" anchorCtr="0">
            <a:noAutofit/>
          </a:bodyPr>
          <a:lstStyle/>
          <a:p>
            <a:pPr lvl="0" algn="r" rtl="0">
              <a:spcBef>
                <a:spcPts val="0"/>
              </a:spcBef>
              <a:buNone/>
            </a:pPr>
            <a:endParaRPr/>
          </a:p>
          <a:p>
            <a:pPr lvl="0" rtl="0">
              <a:spcBef>
                <a:spcPts val="0"/>
              </a:spcBef>
              <a:buNone/>
            </a:pPr>
            <a:r>
              <a:rPr lang="en-US" sz="3600"/>
              <a:t>There are Assessment Centers in every state. For the one nearest you, contact</a:t>
            </a:r>
          </a:p>
          <a:p>
            <a:pPr lvl="0" rtl="0">
              <a:spcBef>
                <a:spcPts val="0"/>
              </a:spcBef>
              <a:buNone/>
            </a:pPr>
            <a:r>
              <a:rPr lang="en-US" sz="3600">
                <a:solidFill>
                  <a:schemeClr val="hlink"/>
                </a:solidFill>
                <a:hlinkClick r:id="rId4"/>
              </a:rPr>
              <a:t>www.pearsonvue.com/NBPTS</a:t>
            </a:r>
          </a:p>
        </p:txBody>
      </p:sp>
      <p:sp>
        <p:nvSpPr>
          <p:cNvPr id="740" name="Shape 740"/>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Shape 746"/>
          <p:cNvSpPr txBox="1">
            <a:spLocks noGrp="1"/>
          </p:cNvSpPr>
          <p:nvPr>
            <p:ph type="title"/>
          </p:nvPr>
        </p:nvSpPr>
        <p:spPr>
          <a:xfrm>
            <a:off x="838199" y="205581"/>
            <a:ext cx="10515599" cy="823118"/>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a:t>When to Take</a:t>
            </a:r>
            <a:r>
              <a:rPr lang="en-US" sz="3800" b="0" i="0" u="none" strike="noStrike" cap="none">
                <a:solidFill>
                  <a:schemeClr val="dk1"/>
                </a:solidFill>
                <a:latin typeface="Calibri"/>
                <a:ea typeface="Calibri"/>
                <a:cs typeface="Calibri"/>
                <a:sym typeface="Calibri"/>
              </a:rPr>
              <a:t> </a:t>
            </a:r>
            <a:r>
              <a:rPr lang="en-US" b="0" i="0" u="none" strike="noStrike" cap="none">
                <a:solidFill>
                  <a:schemeClr val="dk1"/>
                </a:solidFill>
                <a:latin typeface="Calibri"/>
                <a:ea typeface="Calibri"/>
                <a:cs typeface="Calibri"/>
                <a:sym typeface="Calibri"/>
              </a:rPr>
              <a:t>It</a:t>
            </a:r>
          </a:p>
        </p:txBody>
      </p:sp>
      <p:sp>
        <p:nvSpPr>
          <p:cNvPr id="747" name="Shape 747"/>
          <p:cNvSpPr txBox="1">
            <a:spLocks noGrp="1"/>
          </p:cNvSpPr>
          <p:nvPr>
            <p:ph type="body" idx="1"/>
          </p:nvPr>
        </p:nvSpPr>
        <p:spPr>
          <a:xfrm>
            <a:off x="1524000" y="1007666"/>
            <a:ext cx="7239000" cy="19811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None/>
            </a:pPr>
            <a:r>
              <a:rPr lang="en-US" sz="2600" b="0" i="0" u="none" strike="noStrike" cap="none">
                <a:solidFill>
                  <a:schemeClr val="dk1"/>
                </a:solidFill>
                <a:latin typeface="Calibri"/>
                <a:ea typeface="Calibri"/>
                <a:cs typeface="Calibri"/>
                <a:sym typeface="Calibri"/>
              </a:rPr>
              <a:t>For the 201</a:t>
            </a:r>
            <a:r>
              <a:rPr lang="en-US" sz="2600"/>
              <a:t>7</a:t>
            </a:r>
            <a:r>
              <a:rPr lang="en-US" sz="2600" b="0" i="0" u="none" strike="noStrike" cap="none">
                <a:solidFill>
                  <a:schemeClr val="dk1"/>
                </a:solidFill>
                <a:latin typeface="Calibri"/>
                <a:ea typeface="Calibri"/>
                <a:cs typeface="Calibri"/>
                <a:sym typeface="Calibri"/>
              </a:rPr>
              <a:t>-201</a:t>
            </a:r>
            <a:r>
              <a:rPr lang="en-US" sz="2600"/>
              <a:t>8</a:t>
            </a:r>
            <a:r>
              <a:rPr lang="en-US" sz="2600" b="0" i="0" u="none" strike="noStrike" cap="none">
                <a:solidFill>
                  <a:schemeClr val="dk1"/>
                </a:solidFill>
                <a:latin typeface="Calibri"/>
                <a:ea typeface="Calibri"/>
                <a:cs typeface="Calibri"/>
                <a:sym typeface="Calibri"/>
              </a:rPr>
              <a:t> Candidate Cycle:</a:t>
            </a:r>
          </a:p>
          <a:p>
            <a:pPr marL="228600" marR="0" lvl="0" indent="-228600" algn="l" rtl="0">
              <a:lnSpc>
                <a:spcPct val="90000"/>
              </a:lnSpc>
              <a:spcBef>
                <a:spcPts val="100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Testing Window is April 1 - June 15 of 201</a:t>
            </a:r>
            <a:r>
              <a:rPr lang="en-US" sz="2600"/>
              <a:t>8</a:t>
            </a:r>
          </a:p>
          <a:p>
            <a:pPr marL="228600" marR="0" lvl="0" indent="-228600" algn="l" rtl="0">
              <a:lnSpc>
                <a:spcPct val="90000"/>
              </a:lnSpc>
              <a:spcBef>
                <a:spcPts val="100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Consider in </a:t>
            </a:r>
            <a:r>
              <a:rPr lang="en-US" sz="2600"/>
              <a:t>r</a:t>
            </a:r>
            <a:r>
              <a:rPr lang="en-US" sz="2600" b="0" i="0" u="none" strike="noStrike" cap="none">
                <a:solidFill>
                  <a:schemeClr val="dk1"/>
                </a:solidFill>
                <a:latin typeface="Calibri"/>
                <a:ea typeface="Calibri"/>
                <a:cs typeface="Calibri"/>
                <a:sym typeface="Calibri"/>
              </a:rPr>
              <a:t>elation to Components 2-4 Deadline</a:t>
            </a:r>
          </a:p>
          <a:p>
            <a:pPr marL="0" marR="0" lvl="0" indent="0" algn="l" rtl="0">
              <a:lnSpc>
                <a:spcPct val="90000"/>
              </a:lnSpc>
              <a:spcBef>
                <a:spcPts val="1000"/>
              </a:spcBef>
              <a:buClr>
                <a:schemeClr val="dk1"/>
              </a:buClr>
              <a:buSzPct val="25000"/>
              <a:buFont typeface="Arial"/>
              <a:buNone/>
            </a:pPr>
            <a:endParaRPr sz="2600" b="0" i="0" u="none" strike="noStrike" cap="none">
              <a:solidFill>
                <a:schemeClr val="dk1"/>
              </a:solidFill>
              <a:latin typeface="Calibri"/>
              <a:ea typeface="Calibri"/>
              <a:cs typeface="Calibri"/>
              <a:sym typeface="Calibri"/>
            </a:endParaRPr>
          </a:p>
        </p:txBody>
      </p:sp>
      <p:pic>
        <p:nvPicPr>
          <p:cNvPr id="748" name="Shape 748" descr="MCj02902900000[1]"/>
          <p:cNvPicPr preferRelativeResize="0"/>
          <p:nvPr/>
        </p:nvPicPr>
        <p:blipFill rotWithShape="1">
          <a:blip r:embed="rId3">
            <a:alphaModFix/>
          </a:blip>
          <a:srcRect/>
          <a:stretch/>
        </p:blipFill>
        <p:spPr>
          <a:xfrm>
            <a:off x="9563100" y="825500"/>
            <a:ext cx="1981199" cy="1830388"/>
          </a:xfrm>
          <a:prstGeom prst="rect">
            <a:avLst/>
          </a:prstGeom>
          <a:noFill/>
          <a:ln>
            <a:noFill/>
          </a:ln>
        </p:spPr>
      </p:pic>
      <p:sp>
        <p:nvSpPr>
          <p:cNvPr id="749" name="Shape 749"/>
          <p:cNvSpPr txBox="1"/>
          <p:nvPr/>
        </p:nvSpPr>
        <p:spPr>
          <a:xfrm>
            <a:off x="2895600" y="4419600"/>
            <a:ext cx="6172199"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750" name="Shape 750" descr="calendar top.JPG"/>
          <p:cNvPicPr preferRelativeResize="0"/>
          <p:nvPr/>
        </p:nvPicPr>
        <p:blipFill>
          <a:blip r:embed="rId4">
            <a:alphaModFix/>
          </a:blip>
          <a:stretch>
            <a:fillRect/>
          </a:stretch>
        </p:blipFill>
        <p:spPr>
          <a:xfrm>
            <a:off x="1376350" y="2571750"/>
            <a:ext cx="9439275" cy="1714500"/>
          </a:xfrm>
          <a:prstGeom prst="rect">
            <a:avLst/>
          </a:prstGeom>
          <a:noFill/>
          <a:ln>
            <a:noFill/>
          </a:ln>
        </p:spPr>
      </p:pic>
      <p:pic>
        <p:nvPicPr>
          <p:cNvPr id="751" name="Shape 751" descr="calendar bottom.JPG"/>
          <p:cNvPicPr preferRelativeResize="0"/>
          <p:nvPr/>
        </p:nvPicPr>
        <p:blipFill>
          <a:blip r:embed="rId5">
            <a:alphaModFix/>
          </a:blip>
          <a:stretch>
            <a:fillRect/>
          </a:stretch>
        </p:blipFill>
        <p:spPr>
          <a:xfrm>
            <a:off x="1413361" y="4231276"/>
            <a:ext cx="9420225" cy="2190750"/>
          </a:xfrm>
          <a:prstGeom prst="rect">
            <a:avLst/>
          </a:prstGeom>
          <a:noFill/>
          <a:ln>
            <a:noFill/>
          </a:ln>
        </p:spPr>
      </p:pic>
      <p:sp>
        <p:nvSpPr>
          <p:cNvPr id="752" name="Shape 752"/>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838200" y="365125"/>
            <a:ext cx="10515599" cy="1019174"/>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Testing </a:t>
            </a:r>
            <a:r>
              <a:rPr lang="en-US"/>
              <a:t>Accommodations</a:t>
            </a:r>
          </a:p>
        </p:txBody>
      </p:sp>
      <p:sp>
        <p:nvSpPr>
          <p:cNvPr id="759" name="Shape 759"/>
          <p:cNvSpPr txBox="1">
            <a:spLocks noGrp="1"/>
          </p:cNvSpPr>
          <p:nvPr>
            <p:ph type="body" idx="1"/>
          </p:nvPr>
        </p:nvSpPr>
        <p:spPr>
          <a:xfrm>
            <a:off x="1672950" y="2005025"/>
            <a:ext cx="8846100" cy="39747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1F497D"/>
              </a:buClr>
              <a:buSzPct val="100000"/>
              <a:buFont typeface="Arial"/>
              <a:buChar char="•"/>
            </a:pPr>
            <a:r>
              <a:rPr lang="en-US" sz="2800" b="0" i="0" u="none" strike="noStrike" cap="none">
                <a:solidFill>
                  <a:srgbClr val="1F497D"/>
                </a:solidFill>
                <a:latin typeface="Calibri"/>
                <a:ea typeface="Calibri"/>
                <a:cs typeface="Calibri"/>
                <a:sym typeface="Calibri"/>
              </a:rPr>
              <a:t>National Board is committed to meeting the needs of candidates with disabilities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Submit a “Testing Accommodation Request Form” ASAP</a:t>
            </a:r>
          </a:p>
          <a:p>
            <a:pPr marL="228600" marR="0" lvl="0" indent="-228600" algn="l" rtl="0">
              <a:lnSpc>
                <a:spcPct val="90000"/>
              </a:lnSpc>
              <a:spcBef>
                <a:spcPts val="1000"/>
              </a:spcBef>
              <a:buClr>
                <a:srgbClr val="1F497D"/>
              </a:buClr>
              <a:buSzPct val="100000"/>
              <a:buFont typeface="Arial"/>
              <a:buChar char="•"/>
            </a:pPr>
            <a:r>
              <a:rPr lang="en-US" sz="2800" b="0" i="0" u="none" strike="noStrike" cap="none">
                <a:solidFill>
                  <a:srgbClr val="1F497D"/>
                </a:solidFill>
                <a:latin typeface="Calibri"/>
                <a:ea typeface="Calibri"/>
                <a:cs typeface="Calibri"/>
                <a:sym typeface="Calibri"/>
              </a:rPr>
              <a:t>Available on the NB website</a:t>
            </a:r>
          </a:p>
        </p:txBody>
      </p:sp>
      <p:pic>
        <p:nvPicPr>
          <p:cNvPr id="760" name="Shape 760" descr="http://4.bp.blogspot.com/_WCaGu6658lo/THzgPMhhA3I/AAAAAAAABuY/yHZBH4xbeVI/s1600/Guide_Dog_Detective_by_venkman_project.jpg"/>
          <p:cNvPicPr preferRelativeResize="0"/>
          <p:nvPr/>
        </p:nvPicPr>
        <p:blipFill rotWithShape="1">
          <a:blip r:embed="rId3">
            <a:alphaModFix/>
          </a:blip>
          <a:srcRect/>
          <a:stretch/>
        </p:blipFill>
        <p:spPr>
          <a:xfrm>
            <a:off x="7924800" y="3962401"/>
            <a:ext cx="2209799" cy="2286662"/>
          </a:xfrm>
          <a:prstGeom prst="rect">
            <a:avLst/>
          </a:prstGeom>
          <a:noFill/>
          <a:ln>
            <a:noFill/>
          </a:ln>
        </p:spPr>
      </p:pic>
      <p:sp>
        <p:nvSpPr>
          <p:cNvPr id="761" name="Shape 761"/>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838200" y="365125"/>
            <a:ext cx="10515599" cy="1325562"/>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One </a:t>
            </a:r>
            <a:r>
              <a:rPr lang="en-US"/>
              <a:t>Week</a:t>
            </a:r>
            <a:r>
              <a:rPr lang="en-US" sz="4400" b="0" i="0" u="none" strike="noStrike" cap="none">
                <a:solidFill>
                  <a:schemeClr val="dk1"/>
                </a:solidFill>
                <a:latin typeface="Calibri"/>
                <a:ea typeface="Calibri"/>
                <a:cs typeface="Calibri"/>
                <a:sym typeface="Calibri"/>
              </a:rPr>
              <a:t> Before Assessment</a:t>
            </a:r>
          </a:p>
        </p:txBody>
      </p:sp>
      <p:sp>
        <p:nvSpPr>
          <p:cNvPr id="768" name="Shape 768"/>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1F497D"/>
              </a:buClr>
              <a:buSzPct val="100000"/>
              <a:buFont typeface="Arial"/>
              <a:buChar char="•"/>
            </a:pPr>
            <a:r>
              <a:rPr lang="en-US" sz="3600" b="0" i="0" u="none" strike="noStrike" cap="none">
                <a:solidFill>
                  <a:srgbClr val="1F497D"/>
                </a:solidFill>
                <a:latin typeface="Calibri"/>
                <a:ea typeface="Calibri"/>
                <a:cs typeface="Calibri"/>
                <a:sym typeface="Calibri"/>
              </a:rPr>
              <a:t>Pre-visit, if possible</a:t>
            </a:r>
          </a:p>
          <a:p>
            <a:pPr marL="228600" marR="0" lvl="0" indent="-228600" algn="l" rtl="0">
              <a:lnSpc>
                <a:spcPct val="90000"/>
              </a:lnSpc>
              <a:spcBef>
                <a:spcPts val="100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Make sure you call the AC to confirm your appointment</a:t>
            </a:r>
          </a:p>
          <a:p>
            <a:pPr marL="228600" marR="0" lvl="0" indent="-228600" algn="l" rtl="0">
              <a:lnSpc>
                <a:spcPct val="90000"/>
              </a:lnSpc>
              <a:spcBef>
                <a:spcPts val="1000"/>
              </a:spcBef>
              <a:spcAft>
                <a:spcPts val="0"/>
              </a:spcAft>
              <a:buClr>
                <a:srgbClr val="1F497D"/>
              </a:buClr>
              <a:buSzPct val="100000"/>
              <a:buFont typeface="Arial"/>
              <a:buChar char="•"/>
            </a:pPr>
            <a:r>
              <a:rPr lang="en-US" sz="3600" b="0" i="0" u="none" strike="noStrike" cap="none">
                <a:solidFill>
                  <a:srgbClr val="1F497D"/>
                </a:solidFill>
                <a:latin typeface="Calibri"/>
                <a:ea typeface="Calibri"/>
                <a:cs typeface="Calibri"/>
                <a:sym typeface="Calibri"/>
              </a:rPr>
              <a:t>Plan for child-care, etc.</a:t>
            </a:r>
          </a:p>
          <a:p>
            <a:pPr marL="228600" marR="0" lvl="0" indent="-228600" algn="l" rtl="0">
              <a:lnSpc>
                <a:spcPct val="90000"/>
              </a:lnSpc>
              <a:spcBef>
                <a:spcPts val="100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Check your car</a:t>
            </a:r>
          </a:p>
          <a:p>
            <a:pPr marL="228600" marR="0" lvl="0" indent="-228600" algn="l" rtl="0">
              <a:lnSpc>
                <a:spcPct val="90000"/>
              </a:lnSpc>
              <a:spcBef>
                <a:spcPts val="1000"/>
              </a:spcBef>
              <a:spcAft>
                <a:spcPts val="0"/>
              </a:spcAft>
              <a:buClr>
                <a:srgbClr val="1F497D"/>
              </a:buClr>
              <a:buSzPct val="100000"/>
              <a:buFont typeface="Arial"/>
              <a:buChar char="•"/>
            </a:pPr>
            <a:r>
              <a:rPr lang="en-US" sz="3600" b="0" i="0" u="none" strike="noStrike" cap="none">
                <a:solidFill>
                  <a:srgbClr val="1F497D"/>
                </a:solidFill>
                <a:latin typeface="Calibri"/>
                <a:ea typeface="Calibri"/>
                <a:cs typeface="Calibri"/>
                <a:sym typeface="Calibri"/>
              </a:rPr>
              <a:t>Stay healthy!</a:t>
            </a:r>
          </a:p>
          <a:p>
            <a:pPr marL="228600" marR="0" lvl="0" indent="-228600" algn="l" rtl="0">
              <a:lnSpc>
                <a:spcPct val="90000"/>
              </a:lnSpc>
              <a:spcBef>
                <a:spcPts val="1000"/>
              </a:spcBef>
              <a:buClr>
                <a:schemeClr val="dk1"/>
              </a:buClr>
              <a:buSzPct val="25000"/>
              <a:buFont typeface="Noto Sans Symbols"/>
              <a:buNone/>
            </a:pPr>
            <a:endParaRPr sz="2800" b="0" i="0" u="none" strike="noStrike" cap="none">
              <a:solidFill>
                <a:schemeClr val="dk1"/>
              </a:solidFill>
              <a:latin typeface="Calibri"/>
              <a:ea typeface="Calibri"/>
              <a:cs typeface="Calibri"/>
              <a:sym typeface="Calibri"/>
            </a:endParaRPr>
          </a:p>
        </p:txBody>
      </p:sp>
      <p:pic>
        <p:nvPicPr>
          <p:cNvPr id="769" name="Shape 769" descr="images.jpg"/>
          <p:cNvPicPr preferRelativeResize="0"/>
          <p:nvPr/>
        </p:nvPicPr>
        <p:blipFill rotWithShape="1">
          <a:blip r:embed="rId3">
            <a:alphaModFix/>
          </a:blip>
          <a:srcRect/>
          <a:stretch/>
        </p:blipFill>
        <p:spPr>
          <a:xfrm>
            <a:off x="6317523" y="3276600"/>
            <a:ext cx="3893277" cy="2590798"/>
          </a:xfrm>
          <a:prstGeom prst="rect">
            <a:avLst/>
          </a:prstGeom>
          <a:noFill/>
          <a:ln>
            <a:noFill/>
          </a:ln>
        </p:spPr>
      </p:pic>
      <p:sp>
        <p:nvSpPr>
          <p:cNvPr id="770" name="Shape 770"/>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169894" y="228600"/>
            <a:ext cx="9040906" cy="990599"/>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What is Component 1?</a:t>
            </a:r>
          </a:p>
        </p:txBody>
      </p:sp>
      <p:sp>
        <p:nvSpPr>
          <p:cNvPr id="335" name="Shape 335"/>
          <p:cNvSpPr txBox="1">
            <a:spLocks noGrp="1"/>
          </p:cNvSpPr>
          <p:nvPr>
            <p:ph type="body" idx="1"/>
          </p:nvPr>
        </p:nvSpPr>
        <p:spPr>
          <a:xfrm>
            <a:off x="349622" y="1944130"/>
            <a:ext cx="11214847" cy="460907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 test that assesses fundamental </a:t>
            </a:r>
            <a:r>
              <a:rPr lang="en-US" sz="4000" b="0" i="0" u="sng" strike="noStrike" cap="none">
                <a:solidFill>
                  <a:schemeClr val="dk1"/>
                </a:solidFill>
                <a:latin typeface="Calibri"/>
                <a:ea typeface="Calibri"/>
                <a:cs typeface="Calibri"/>
                <a:sym typeface="Calibri"/>
              </a:rPr>
              <a:t>content and pedagogical knowledge </a:t>
            </a:r>
          </a:p>
          <a:p>
            <a:pPr marL="228600" marR="0" lvl="0" indent="-228600" algn="l" rtl="0">
              <a:lnSpc>
                <a:spcPct val="90000"/>
              </a:lnSpc>
              <a:spcBef>
                <a:spcPts val="1000"/>
              </a:spcBef>
              <a:buClr>
                <a:srgbClr val="1F497D"/>
              </a:buClr>
              <a:buSzPct val="100000"/>
              <a:buFont typeface="Arial"/>
              <a:buChar char="•"/>
            </a:pPr>
            <a:r>
              <a:rPr lang="en-US" sz="4000" b="0" i="0" u="none" strike="noStrike" cap="none">
                <a:solidFill>
                  <a:srgbClr val="1F497D"/>
                </a:solidFill>
                <a:latin typeface="Calibri"/>
                <a:ea typeface="Calibri"/>
                <a:cs typeface="Calibri"/>
                <a:sym typeface="Calibri"/>
              </a:rPr>
              <a:t>Covers the entire developmental age and content for a given certificate</a:t>
            </a:r>
          </a:p>
        </p:txBody>
      </p:sp>
      <p:sp>
        <p:nvSpPr>
          <p:cNvPr id="336" name="Shape 336"/>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Shape 776"/>
          <p:cNvPicPr preferRelativeResize="0"/>
          <p:nvPr/>
        </p:nvPicPr>
        <p:blipFill rotWithShape="1">
          <a:blip r:embed="rId3">
            <a:alphaModFix/>
          </a:blip>
          <a:srcRect/>
          <a:stretch/>
        </p:blipFill>
        <p:spPr>
          <a:xfrm>
            <a:off x="7315200" y="3886200"/>
            <a:ext cx="2792670" cy="2133599"/>
          </a:xfrm>
          <a:prstGeom prst="rect">
            <a:avLst/>
          </a:prstGeom>
          <a:noFill/>
          <a:ln>
            <a:noFill/>
          </a:ln>
        </p:spPr>
      </p:pic>
      <p:sp>
        <p:nvSpPr>
          <p:cNvPr id="777" name="Shape 777"/>
          <p:cNvSpPr txBox="1">
            <a:spLocks noGrp="1"/>
          </p:cNvSpPr>
          <p:nvPr>
            <p:ph type="title"/>
          </p:nvPr>
        </p:nvSpPr>
        <p:spPr>
          <a:xfrm>
            <a:off x="1981200" y="274637"/>
            <a:ext cx="8229600" cy="1143000"/>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Test Day</a:t>
            </a:r>
          </a:p>
        </p:txBody>
      </p:sp>
      <p:sp>
        <p:nvSpPr>
          <p:cNvPr id="778" name="Shape 778"/>
          <p:cNvSpPr txBox="1">
            <a:spLocks noGrp="1"/>
          </p:cNvSpPr>
          <p:nvPr>
            <p:ph type="body" idx="1"/>
          </p:nvPr>
        </p:nvSpPr>
        <p:spPr>
          <a:xfrm>
            <a:off x="1981200" y="1417650"/>
            <a:ext cx="8382000" cy="51054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2"/>
              </a:buClr>
              <a:buSzPct val="100000"/>
              <a:buFont typeface="Arial"/>
              <a:buChar char="•"/>
            </a:pPr>
            <a:r>
              <a:rPr lang="en-US" sz="3000" b="0" i="0" u="none" strike="noStrike" cap="none">
                <a:solidFill>
                  <a:schemeClr val="dk2"/>
                </a:solidFill>
                <a:latin typeface="Calibri"/>
                <a:ea typeface="Calibri"/>
                <a:cs typeface="Calibri"/>
                <a:sym typeface="Calibri"/>
              </a:rPr>
              <a:t>Be rested and well</a:t>
            </a:r>
            <a:r>
              <a:rPr lang="en-US" sz="3000">
                <a:solidFill>
                  <a:schemeClr val="dk2"/>
                </a:solidFill>
              </a:rPr>
              <a:t> </a:t>
            </a:r>
            <a:r>
              <a:rPr lang="en-US" sz="3000" b="0" i="0" u="none" strike="noStrike" cap="none">
                <a:solidFill>
                  <a:schemeClr val="dk2"/>
                </a:solidFill>
                <a:latin typeface="Calibri"/>
                <a:ea typeface="Calibri"/>
                <a:cs typeface="Calibri"/>
                <a:sym typeface="Calibri"/>
              </a:rPr>
              <a:t>fed</a:t>
            </a:r>
          </a:p>
          <a:p>
            <a:pPr marL="228600" marR="0" lvl="0" indent="-228600" algn="l" rtl="0">
              <a:lnSpc>
                <a:spcPct val="90000"/>
              </a:lnSpc>
              <a:spcBef>
                <a:spcPts val="1000"/>
              </a:spcBef>
              <a:spcAft>
                <a:spcPts val="0"/>
              </a:spcAft>
              <a:buClr>
                <a:schemeClr val="dk2"/>
              </a:buClr>
              <a:buSzPct val="100000"/>
              <a:buFont typeface="Arial"/>
              <a:buChar char="•"/>
            </a:pPr>
            <a:r>
              <a:rPr lang="en-US" sz="3000" b="0" i="0" u="none" strike="noStrike" cap="none">
                <a:solidFill>
                  <a:schemeClr val="dk2"/>
                </a:solidFill>
                <a:latin typeface="Calibri"/>
                <a:ea typeface="Calibri"/>
                <a:cs typeface="Calibri"/>
                <a:sym typeface="Calibri"/>
              </a:rPr>
              <a:t>Arrive at least 30 minutes before your scheduled appointment</a:t>
            </a:r>
          </a:p>
          <a:p>
            <a:pPr marL="228600" marR="0" lvl="0" indent="-228600" algn="l" rtl="0">
              <a:lnSpc>
                <a:spcPct val="90000"/>
              </a:lnSpc>
              <a:spcBef>
                <a:spcPts val="1000"/>
              </a:spcBef>
              <a:spcAft>
                <a:spcPts val="0"/>
              </a:spcAft>
              <a:buClr>
                <a:schemeClr val="dk2"/>
              </a:buClr>
              <a:buSzPct val="100000"/>
              <a:buFont typeface="Arial"/>
              <a:buChar char="•"/>
            </a:pPr>
            <a:r>
              <a:rPr lang="en-US" sz="3000" b="0" i="0" u="none" strike="noStrike" cap="none">
                <a:solidFill>
                  <a:schemeClr val="dk2"/>
                </a:solidFill>
                <a:latin typeface="Calibri"/>
                <a:ea typeface="Calibri"/>
                <a:cs typeface="Calibri"/>
                <a:sym typeface="Calibri"/>
              </a:rPr>
              <a:t>Bring:</a:t>
            </a:r>
          </a:p>
          <a:p>
            <a:pPr marL="685800" marR="0" lvl="1" indent="-228600" algn="l" rtl="0">
              <a:lnSpc>
                <a:spcPct val="90000"/>
              </a:lnSpc>
              <a:spcBef>
                <a:spcPts val="0"/>
              </a:spcBef>
              <a:spcAft>
                <a:spcPts val="0"/>
              </a:spcAft>
              <a:buClr>
                <a:schemeClr val="dk2"/>
              </a:buClr>
              <a:buSzPct val="100000"/>
              <a:buFont typeface="Arial"/>
              <a:buChar char="•"/>
            </a:pPr>
            <a:r>
              <a:rPr lang="en-US" sz="3000" b="0" i="0" u="none" strike="noStrike" cap="none">
                <a:solidFill>
                  <a:schemeClr val="dk2"/>
                </a:solidFill>
                <a:latin typeface="Calibri"/>
                <a:ea typeface="Calibri"/>
                <a:cs typeface="Calibri"/>
                <a:sym typeface="Calibri"/>
              </a:rPr>
              <a:t>Your Authorization to Test or Admission Ticket </a:t>
            </a:r>
          </a:p>
          <a:p>
            <a:pPr marL="685800" marR="0" lvl="1" indent="-228600" algn="l" rtl="0">
              <a:lnSpc>
                <a:spcPct val="90000"/>
              </a:lnSpc>
              <a:spcBef>
                <a:spcPts val="0"/>
              </a:spcBef>
              <a:spcAft>
                <a:spcPts val="0"/>
              </a:spcAft>
              <a:buClr>
                <a:schemeClr val="dk2"/>
              </a:buClr>
              <a:buSzPct val="100000"/>
              <a:buFont typeface="Arial"/>
              <a:buChar char="•"/>
            </a:pPr>
            <a:r>
              <a:rPr lang="en-US" sz="3000" b="0" i="0" u="none" strike="noStrike" cap="none">
                <a:solidFill>
                  <a:schemeClr val="dk2"/>
                </a:solidFill>
                <a:latin typeface="Calibri"/>
                <a:ea typeface="Calibri"/>
                <a:cs typeface="Calibri"/>
                <a:sym typeface="Calibri"/>
              </a:rPr>
              <a:t>Photo ID bearing your signature</a:t>
            </a:r>
          </a:p>
          <a:p>
            <a:pPr marL="228600" marR="0" lvl="0" indent="-228600" algn="l" rtl="0">
              <a:lnSpc>
                <a:spcPct val="90000"/>
              </a:lnSpc>
              <a:spcBef>
                <a:spcPts val="0"/>
              </a:spcBef>
              <a:buClr>
                <a:schemeClr val="dk1"/>
              </a:buClr>
              <a:buSzPct val="100000"/>
              <a:buFont typeface="Arial"/>
              <a:buNone/>
            </a:pPr>
            <a:endParaRPr sz="2400" b="0" i="0" u="none" strike="noStrike" cap="none">
              <a:solidFill>
                <a:schemeClr val="dk2"/>
              </a:solidFill>
              <a:latin typeface="Calibri"/>
              <a:ea typeface="Calibri"/>
              <a:cs typeface="Calibri"/>
              <a:sym typeface="Calibri"/>
            </a:endParaRPr>
          </a:p>
        </p:txBody>
      </p:sp>
      <p:sp>
        <p:nvSpPr>
          <p:cNvPr id="779" name="Shape 779"/>
          <p:cNvSpPr txBox="1"/>
          <p:nvPr/>
        </p:nvSpPr>
        <p:spPr>
          <a:xfrm>
            <a:off x="6784092" y="6019801"/>
            <a:ext cx="3883908"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http://www.cliparthut.com/clip-arts/621/drivers-license-621806.jpg</a:t>
            </a:r>
          </a:p>
        </p:txBody>
      </p:sp>
      <p:sp>
        <p:nvSpPr>
          <p:cNvPr id="780" name="Shape 780"/>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a:spLocks noGrp="1"/>
          </p:cNvSpPr>
          <p:nvPr>
            <p:ph type="title"/>
          </p:nvPr>
        </p:nvSpPr>
        <p:spPr>
          <a:xfrm>
            <a:off x="838200" y="365125"/>
            <a:ext cx="10515599" cy="1325562"/>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a:t>Ethical Issues</a:t>
            </a:r>
          </a:p>
        </p:txBody>
      </p:sp>
      <p:sp>
        <p:nvSpPr>
          <p:cNvPr id="787" name="Shape 787"/>
          <p:cNvSpPr txBox="1">
            <a:spLocks noGrp="1"/>
          </p:cNvSpPr>
          <p:nvPr>
            <p:ph type="body" idx="1"/>
          </p:nvPr>
        </p:nvSpPr>
        <p:spPr>
          <a:xfrm>
            <a:off x="2209800" y="1828800"/>
            <a:ext cx="8001000" cy="42671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1F497D"/>
              </a:buClr>
              <a:buSzPct val="100000"/>
              <a:buFont typeface="Arial"/>
              <a:buChar char="•"/>
            </a:pPr>
            <a:r>
              <a:rPr lang="en-US" sz="3900" b="0" i="0" u="none" strike="noStrike" cap="none">
                <a:solidFill>
                  <a:srgbClr val="1F497D"/>
                </a:solidFill>
                <a:latin typeface="Calibri"/>
                <a:ea typeface="Calibri"/>
                <a:cs typeface="Calibri"/>
                <a:sym typeface="Calibri"/>
              </a:rPr>
              <a:t>Don't ask about the specific content of the assessment questions.</a:t>
            </a:r>
          </a:p>
          <a:p>
            <a:pPr marL="228600" marR="0" lvl="0" indent="-228600" algn="l" rtl="0">
              <a:lnSpc>
                <a:spcPct val="90000"/>
              </a:lnSpc>
              <a:spcBef>
                <a:spcPts val="1000"/>
              </a:spcBef>
              <a:spcAft>
                <a:spcPts val="0"/>
              </a:spcAft>
              <a:buClr>
                <a:schemeClr val="dk1"/>
              </a:buClr>
              <a:buSzPct val="100000"/>
              <a:buFont typeface="Arial"/>
              <a:buChar char="•"/>
            </a:pPr>
            <a:r>
              <a:rPr lang="en-US" sz="3900" b="0" i="0" u="none" strike="noStrike" cap="none">
                <a:solidFill>
                  <a:schemeClr val="dk1"/>
                </a:solidFill>
                <a:latin typeface="Calibri"/>
                <a:ea typeface="Calibri"/>
                <a:cs typeface="Calibri"/>
                <a:sym typeface="Calibri"/>
              </a:rPr>
              <a:t>Don't tell anyone about the specific  content of the questions.</a:t>
            </a:r>
          </a:p>
          <a:p>
            <a:pPr marL="228600" marR="0" lvl="0" indent="-228600" algn="l" rtl="0">
              <a:lnSpc>
                <a:spcPct val="90000"/>
              </a:lnSpc>
              <a:spcBef>
                <a:spcPts val="1000"/>
              </a:spcBef>
              <a:buClr>
                <a:srgbClr val="1F497D"/>
              </a:buClr>
              <a:buSzPct val="100000"/>
              <a:buFont typeface="Arial"/>
              <a:buChar char="•"/>
            </a:pPr>
            <a:r>
              <a:rPr lang="en-US" sz="3900" b="0" i="0" u="none" strike="noStrike" cap="none">
                <a:solidFill>
                  <a:srgbClr val="1F497D"/>
                </a:solidFill>
                <a:latin typeface="Calibri"/>
                <a:ea typeface="Calibri"/>
                <a:cs typeface="Calibri"/>
                <a:sym typeface="Calibri"/>
              </a:rPr>
              <a:t>And besides, the specific content of the questions will be different.</a:t>
            </a:r>
          </a:p>
        </p:txBody>
      </p:sp>
      <p:pic>
        <p:nvPicPr>
          <p:cNvPr id="788" name="Shape 788" descr="21414024"/>
          <p:cNvPicPr preferRelativeResize="0"/>
          <p:nvPr/>
        </p:nvPicPr>
        <p:blipFill rotWithShape="1">
          <a:blip r:embed="rId3">
            <a:alphaModFix/>
          </a:blip>
          <a:srcRect/>
          <a:stretch/>
        </p:blipFill>
        <p:spPr>
          <a:xfrm>
            <a:off x="8534400" y="381000"/>
            <a:ext cx="1447800" cy="1530219"/>
          </a:xfrm>
          <a:prstGeom prst="rect">
            <a:avLst/>
          </a:prstGeom>
          <a:noFill/>
          <a:ln>
            <a:noFill/>
          </a:ln>
        </p:spPr>
      </p:pic>
      <p:sp>
        <p:nvSpPr>
          <p:cNvPr id="789" name="Shape 789"/>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8" y="-207530"/>
            <a:ext cx="10515599" cy="1325562"/>
          </a:xfrm>
        </p:spPr>
        <p:txBody>
          <a:bodyPr/>
          <a:lstStyle/>
          <a:p>
            <a:pPr algn="ctr"/>
            <a:r>
              <a:rPr lang="en-US" dirty="0" smtClean="0"/>
              <a:t>Uploading </a:t>
            </a:r>
            <a:r>
              <a:rPr lang="en-US" dirty="0" err="1" smtClean="0"/>
              <a:t>deits</a:t>
            </a:r>
            <a:r>
              <a:rPr lang="en-US" dirty="0" smtClean="0"/>
              <a:t>…</a:t>
            </a:r>
            <a:endParaRPr lang="en-US" dirty="0"/>
          </a:p>
        </p:txBody>
      </p:sp>
      <p:sp>
        <p:nvSpPr>
          <p:cNvPr id="3" name="Text Placeholder 2"/>
          <p:cNvSpPr>
            <a:spLocks noGrp="1"/>
          </p:cNvSpPr>
          <p:nvPr>
            <p:ph type="body" idx="1"/>
          </p:nvPr>
        </p:nvSpPr>
        <p:spPr>
          <a:xfrm>
            <a:off x="64656" y="825757"/>
            <a:ext cx="12016508" cy="4351338"/>
          </a:xfrm>
        </p:spPr>
        <p:txBody>
          <a:bodyPr/>
          <a:lstStyle/>
          <a:p>
            <a:r>
              <a:rPr lang="en-US" dirty="0" smtClean="0"/>
              <a:t>Submission Window</a:t>
            </a:r>
          </a:p>
          <a:p>
            <a:pPr lvl="1"/>
            <a:r>
              <a:rPr lang="en-US" dirty="0" smtClean="0"/>
              <a:t>April 1-May 16, 2018</a:t>
            </a:r>
          </a:p>
          <a:p>
            <a:pPr lvl="2"/>
            <a:r>
              <a:rPr lang="en-US" dirty="0" smtClean="0"/>
              <a:t>If you don’t upload you materials by 11:59 CENTRAL time (That means 10pm in Nevada!!) the portal closes and whatever you have uploaded already is automatically submitted</a:t>
            </a:r>
          </a:p>
          <a:p>
            <a:r>
              <a:rPr lang="en-US" dirty="0"/>
              <a:t> </a:t>
            </a:r>
            <a:r>
              <a:rPr lang="en-US" dirty="0" smtClean="0"/>
              <a:t>All materials </a:t>
            </a:r>
            <a:r>
              <a:rPr lang="en-US" dirty="0"/>
              <a:t>are submitted at </a:t>
            </a:r>
            <a:r>
              <a:rPr lang="en-US" dirty="0">
                <a:hlinkClick r:id="rId2"/>
              </a:rPr>
              <a:t>http://</a:t>
            </a:r>
            <a:r>
              <a:rPr lang="en-US" dirty="0" smtClean="0">
                <a:hlinkClick r:id="rId2"/>
              </a:rPr>
              <a:t>www.nbpts.nesinc.com/Home.aspx</a:t>
            </a:r>
            <a:endParaRPr lang="en-US" dirty="0" smtClean="0"/>
          </a:p>
          <a:p>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37" y="3213864"/>
            <a:ext cx="5353797" cy="35152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383" y="3198100"/>
            <a:ext cx="5735782" cy="3503207"/>
          </a:xfrm>
          <a:prstGeom prst="rect">
            <a:avLst/>
          </a:prstGeom>
        </p:spPr>
      </p:pic>
    </p:spTree>
    <p:extLst>
      <p:ext uri="{BB962C8B-B14F-4D97-AF65-F5344CB8AC3E}">
        <p14:creationId xmlns:p14="http://schemas.microsoft.com/office/powerpoint/2010/main" val="836299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eck yourself before you wreck yoursel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21466">
            <a:off x="361275" y="693377"/>
            <a:ext cx="3141732" cy="23229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27580">
            <a:off x="9332154" y="3139541"/>
            <a:ext cx="2296429" cy="3016496"/>
          </a:xfrm>
          <a:prstGeom prst="rect">
            <a:avLst/>
          </a:prstGeom>
        </p:spPr>
      </p:pic>
      <p:pic>
        <p:nvPicPr>
          <p:cNvPr id="1032" name="Picture 8" descr="Image result for double chec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435" y="1733247"/>
            <a:ext cx="4434898" cy="315066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Image result for double check">
            <a:hlinkClick r:id="rId7"/>
          </p:cNvPr>
          <p:cNvSpPr>
            <a:spLocks noChangeAspect="1" noChangeArrowheads="1"/>
          </p:cNvSpPr>
          <p:nvPr/>
        </p:nvSpPr>
        <p:spPr bwMode="auto">
          <a:xfrm>
            <a:off x="4643438" y="-922338"/>
            <a:ext cx="258127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hot mes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778" y="4333153"/>
            <a:ext cx="27527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46936" y="44450"/>
            <a:ext cx="2247900" cy="2622550"/>
          </a:xfrm>
          <a:prstGeom prst="rect">
            <a:avLst/>
          </a:prstGeom>
        </p:spPr>
      </p:pic>
    </p:spTree>
    <p:extLst>
      <p:ext uri="{BB962C8B-B14F-4D97-AF65-F5344CB8AC3E}">
        <p14:creationId xmlns:p14="http://schemas.microsoft.com/office/powerpoint/2010/main" val="1599880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455" y="415636"/>
            <a:ext cx="9144000" cy="4524315"/>
          </a:xfrm>
          <a:prstGeom prst="rect">
            <a:avLst/>
          </a:prstGeom>
          <a:noFill/>
        </p:spPr>
        <p:txBody>
          <a:bodyPr wrap="square" rtlCol="0">
            <a:spAutoFit/>
          </a:bodyPr>
          <a:lstStyle/>
          <a:p>
            <a:pPr marL="285750" indent="-285750">
              <a:buFontTx/>
              <a:buChar char="-"/>
            </a:pPr>
            <a:r>
              <a:rPr lang="en-US" sz="3200" dirty="0" smtClean="0"/>
              <a:t>April 29, 2018 at midnight (Reno time!!) is the final deadline for submitting writing for feedback</a:t>
            </a:r>
          </a:p>
          <a:p>
            <a:endParaRPr lang="en-US" sz="3200" dirty="0" smtClean="0"/>
          </a:p>
          <a:p>
            <a:pPr marL="285750" indent="-285750">
              <a:buFontTx/>
              <a:buChar char="-"/>
            </a:pPr>
            <a:r>
              <a:rPr lang="en-US" sz="3200" dirty="0" smtClean="0"/>
              <a:t>Final meeting, April 28</a:t>
            </a:r>
            <a:r>
              <a:rPr lang="en-US" sz="3200" baseline="30000" dirty="0" smtClean="0"/>
              <a:t>th</a:t>
            </a:r>
            <a:r>
              <a:rPr lang="en-US" sz="3200" dirty="0" smtClean="0"/>
              <a:t> meeting is an informal opportunity for you to come and work or form study groups to share resources</a:t>
            </a:r>
          </a:p>
          <a:p>
            <a:pPr marL="285750" indent="-285750">
              <a:buFontTx/>
              <a:buChar char="-"/>
            </a:pPr>
            <a:endParaRPr lang="en-US" sz="3200" dirty="0"/>
          </a:p>
          <a:p>
            <a:pPr marL="285750" indent="-285750">
              <a:buFontTx/>
              <a:buChar char="-"/>
            </a:pPr>
            <a:r>
              <a:rPr lang="en-US" sz="3200" dirty="0" smtClean="0"/>
              <a:t>Keep your eyes on the prize, you’re almost there don’t run out </a:t>
            </a:r>
            <a:r>
              <a:rPr lang="en-US" sz="3200" smtClean="0"/>
              <a:t>of steam now!</a:t>
            </a:r>
            <a:endParaRPr lang="en-US" sz="3200" dirty="0"/>
          </a:p>
        </p:txBody>
      </p:sp>
    </p:spTree>
    <p:extLst>
      <p:ext uri="{BB962C8B-B14F-4D97-AF65-F5344CB8AC3E}">
        <p14:creationId xmlns:p14="http://schemas.microsoft.com/office/powerpoint/2010/main" val="1275278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169894" y="228600"/>
            <a:ext cx="9040906" cy="990599"/>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What is Component 1?</a:t>
            </a:r>
          </a:p>
        </p:txBody>
      </p:sp>
      <p:sp>
        <p:nvSpPr>
          <p:cNvPr id="343" name="Shape 343"/>
          <p:cNvSpPr txBox="1">
            <a:spLocks noGrp="1"/>
          </p:cNvSpPr>
          <p:nvPr>
            <p:ph type="body" idx="1"/>
          </p:nvPr>
        </p:nvSpPr>
        <p:spPr>
          <a:xfrm>
            <a:off x="389964" y="1382232"/>
            <a:ext cx="11080500" cy="5410200"/>
          </a:xfrm>
          <a:prstGeom prst="rect">
            <a:avLst/>
          </a:prstGeom>
          <a:noFill/>
          <a:ln>
            <a:noFill/>
          </a:ln>
        </p:spPr>
        <p:txBody>
          <a:bodyPr lIns="91425" tIns="45700" rIns="91425" bIns="45700" anchor="t" anchorCtr="0">
            <a:noAutofit/>
          </a:bodyPr>
          <a:lstStyle/>
          <a:p>
            <a:pPr marL="228600" marR="0" lvl="0" indent="-222250" algn="l" rtl="0">
              <a:lnSpc>
                <a:spcPct val="90000"/>
              </a:lnSpc>
              <a:spcBef>
                <a:spcPts val="0"/>
              </a:spcBef>
              <a:spcAft>
                <a:spcPts val="0"/>
              </a:spcAft>
              <a:buClr>
                <a:srgbClr val="1F497D"/>
              </a:buClr>
              <a:buSzPct val="100000"/>
              <a:buFont typeface="Arial"/>
              <a:buChar char="•"/>
            </a:pPr>
            <a:r>
              <a:rPr lang="en-US" sz="3900" b="0" i="0" u="none" strike="noStrike" cap="none">
                <a:solidFill>
                  <a:srgbClr val="1F497D"/>
                </a:solidFill>
                <a:latin typeface="Calibri"/>
                <a:ea typeface="Calibri"/>
                <a:cs typeface="Calibri"/>
                <a:sym typeface="Calibri"/>
              </a:rPr>
              <a:t>Two Parts:</a:t>
            </a:r>
          </a:p>
          <a:p>
            <a:pPr marL="685800" marR="0" lvl="1" indent="-222250" algn="l" rtl="0">
              <a:lnSpc>
                <a:spcPct val="90000"/>
              </a:lnSpc>
              <a:spcBef>
                <a:spcPts val="500"/>
              </a:spcBef>
              <a:spcAft>
                <a:spcPts val="0"/>
              </a:spcAft>
              <a:buClr>
                <a:schemeClr val="dk1"/>
              </a:buClr>
              <a:buSzPct val="100000"/>
              <a:buFont typeface="Arial"/>
              <a:buChar char="•"/>
            </a:pPr>
            <a:r>
              <a:rPr lang="en-US" sz="3900" b="0" i="0" u="none" strike="noStrike" cap="none">
                <a:solidFill>
                  <a:schemeClr val="dk1"/>
                </a:solidFill>
                <a:latin typeface="Calibri"/>
                <a:ea typeface="Calibri"/>
                <a:cs typeface="Calibri"/>
                <a:sym typeface="Calibri"/>
              </a:rPr>
              <a:t> 45 Selected Response Items (SRIs)</a:t>
            </a:r>
          </a:p>
          <a:p>
            <a:pPr marL="1143000" marR="0" lvl="2" indent="-222250" algn="l" rtl="0">
              <a:lnSpc>
                <a:spcPct val="90000"/>
              </a:lnSpc>
              <a:spcBef>
                <a:spcPts val="500"/>
              </a:spcBef>
              <a:spcAft>
                <a:spcPts val="0"/>
              </a:spcAft>
              <a:buClr>
                <a:schemeClr val="dk1"/>
              </a:buClr>
              <a:buSzPct val="100000"/>
              <a:buFont typeface="Arial"/>
              <a:buChar char="•"/>
            </a:pPr>
            <a:r>
              <a:rPr lang="en-US" sz="3900" b="0" i="0" u="none" strike="noStrike" cap="none">
                <a:solidFill>
                  <a:schemeClr val="dk1"/>
                </a:solidFill>
                <a:latin typeface="Calibri"/>
                <a:ea typeface="Calibri"/>
                <a:cs typeface="Calibri"/>
                <a:sym typeface="Calibri"/>
              </a:rPr>
              <a:t>Stand-alone items</a:t>
            </a:r>
          </a:p>
          <a:p>
            <a:pPr marL="1143000" marR="0" lvl="2" indent="-222250" algn="l" rtl="0">
              <a:lnSpc>
                <a:spcPct val="90000"/>
              </a:lnSpc>
              <a:spcBef>
                <a:spcPts val="500"/>
              </a:spcBef>
              <a:spcAft>
                <a:spcPts val="0"/>
              </a:spcAft>
              <a:buClr>
                <a:schemeClr val="dk1"/>
              </a:buClr>
              <a:buSzPct val="100000"/>
              <a:buFont typeface="Arial"/>
              <a:buChar char="•"/>
            </a:pPr>
            <a:r>
              <a:rPr lang="en-US" sz="3900" b="0" i="0" u="none" strike="noStrike" cap="none">
                <a:solidFill>
                  <a:schemeClr val="dk1"/>
                </a:solidFill>
                <a:latin typeface="Calibri"/>
                <a:ea typeface="Calibri"/>
                <a:cs typeface="Calibri"/>
                <a:sym typeface="Calibri"/>
              </a:rPr>
              <a:t>Includes a short passage with related questions</a:t>
            </a:r>
          </a:p>
          <a:p>
            <a:pPr marL="685800" marR="0" lvl="1" indent="-222250" algn="l" rtl="0">
              <a:lnSpc>
                <a:spcPct val="90000"/>
              </a:lnSpc>
              <a:spcBef>
                <a:spcPts val="500"/>
              </a:spcBef>
              <a:spcAft>
                <a:spcPts val="0"/>
              </a:spcAft>
              <a:buClr>
                <a:srgbClr val="1F497D"/>
              </a:buClr>
              <a:buSzPct val="100000"/>
              <a:buFont typeface="Arial"/>
              <a:buChar char="•"/>
            </a:pPr>
            <a:r>
              <a:rPr lang="en-US" sz="3900" b="0" i="0" u="none" strike="noStrike" cap="none">
                <a:solidFill>
                  <a:srgbClr val="1F497D"/>
                </a:solidFill>
                <a:latin typeface="Calibri"/>
                <a:ea typeface="Calibri"/>
                <a:cs typeface="Calibri"/>
                <a:sym typeface="Calibri"/>
              </a:rPr>
              <a:t>Three Constructed Response Exercises (CREs)</a:t>
            </a:r>
          </a:p>
          <a:p>
            <a:pPr marL="1143000" marR="0" lvl="2" indent="-222250" algn="l" rtl="0">
              <a:lnSpc>
                <a:spcPct val="90000"/>
              </a:lnSpc>
              <a:spcBef>
                <a:spcPts val="500"/>
              </a:spcBef>
              <a:spcAft>
                <a:spcPts val="0"/>
              </a:spcAft>
              <a:buClr>
                <a:srgbClr val="1F497D"/>
              </a:buClr>
              <a:buSzPct val="100000"/>
              <a:buFont typeface="Arial"/>
              <a:buChar char="•"/>
            </a:pPr>
            <a:r>
              <a:rPr lang="en-US" sz="3900" b="0" i="0" u="none" strike="noStrike" cap="none">
                <a:solidFill>
                  <a:srgbClr val="1F497D"/>
                </a:solidFill>
                <a:latin typeface="Calibri"/>
                <a:ea typeface="Calibri"/>
                <a:cs typeface="Calibri"/>
                <a:sym typeface="Calibri"/>
              </a:rPr>
              <a:t>Consists of one or more </a:t>
            </a:r>
            <a:r>
              <a:rPr lang="en-US" sz="3900" b="0" i="0" u="sng" strike="noStrike" cap="none">
                <a:solidFill>
                  <a:srgbClr val="1F497D"/>
                </a:solidFill>
                <a:latin typeface="Calibri"/>
                <a:ea typeface="Calibri"/>
                <a:cs typeface="Calibri"/>
                <a:sym typeface="Calibri"/>
              </a:rPr>
              <a:t>prompts/questions</a:t>
            </a:r>
            <a:r>
              <a:rPr lang="en-US" sz="3900">
                <a:solidFill>
                  <a:srgbClr val="1F497D"/>
                </a:solidFill>
              </a:rPr>
              <a:t> based on a specific stimulus</a:t>
            </a:r>
          </a:p>
        </p:txBody>
      </p:sp>
      <p:sp>
        <p:nvSpPr>
          <p:cNvPr id="344" name="Shape 344"/>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Shape 350"/>
          <p:cNvPicPr preferRelativeResize="0">
            <a:picLocks noGrp="1"/>
          </p:cNvPicPr>
          <p:nvPr>
            <p:ph type="body" idx="1"/>
          </p:nvPr>
        </p:nvPicPr>
        <p:blipFill rotWithShape="1">
          <a:blip r:embed="rId3">
            <a:alphaModFix/>
          </a:blip>
          <a:srcRect r="35325"/>
          <a:stretch/>
        </p:blipFill>
        <p:spPr>
          <a:xfrm>
            <a:off x="2058152" y="81320"/>
            <a:ext cx="7207500" cy="6350699"/>
          </a:xfrm>
          <a:prstGeom prst="rect">
            <a:avLst/>
          </a:prstGeom>
          <a:noFill/>
          <a:ln>
            <a:noFill/>
          </a:ln>
        </p:spPr>
      </p:pic>
      <p:sp>
        <p:nvSpPr>
          <p:cNvPr id="351" name="Shape 351"/>
          <p:cNvSpPr/>
          <p:nvPr/>
        </p:nvSpPr>
        <p:spPr>
          <a:xfrm>
            <a:off x="2020352" y="1457852"/>
            <a:ext cx="7283100" cy="3925200"/>
          </a:xfrm>
          <a:prstGeom prst="rect">
            <a:avLst/>
          </a:prstGeom>
          <a:noFill/>
          <a:ln w="98425" cap="flat" cmpd="sng">
            <a:solidFill>
              <a:srgbClr val="157057"/>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2" name="Shape 352"/>
          <p:cNvSpPr/>
          <p:nvPr/>
        </p:nvSpPr>
        <p:spPr>
          <a:xfrm>
            <a:off x="2020352" y="2951359"/>
            <a:ext cx="7283100" cy="3398700"/>
          </a:xfrm>
          <a:prstGeom prst="rect">
            <a:avLst/>
          </a:prstGeom>
          <a:noFill/>
          <a:ln w="98425" cap="flat" cmpd="sng">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3" name="Shape 353"/>
          <p:cNvSpPr/>
          <p:nvPr/>
        </p:nvSpPr>
        <p:spPr>
          <a:xfrm>
            <a:off x="9764027" y="1180646"/>
            <a:ext cx="1590300" cy="510899"/>
          </a:xfrm>
          <a:prstGeom prst="wedgeRectCallout">
            <a:avLst>
              <a:gd name="adj1" fmla="val -89374"/>
              <a:gd name="adj2" fmla="val 144735"/>
            </a:avLst>
          </a:prstGeom>
          <a:solidFill>
            <a:schemeClr val="accent1"/>
          </a:solidFill>
          <a:ln w="12700" cap="flat" cmpd="sng">
            <a:solidFill>
              <a:srgbClr val="157057"/>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600">
                <a:solidFill>
                  <a:schemeClr val="lt1"/>
                </a:solidFill>
                <a:latin typeface="Calibri"/>
                <a:ea typeface="Calibri"/>
                <a:cs typeface="Calibri"/>
                <a:sym typeface="Calibri"/>
              </a:rPr>
              <a:t>SRIs</a:t>
            </a:r>
          </a:p>
        </p:txBody>
      </p:sp>
      <p:sp>
        <p:nvSpPr>
          <p:cNvPr id="354" name="Shape 354"/>
          <p:cNvSpPr/>
          <p:nvPr/>
        </p:nvSpPr>
        <p:spPr>
          <a:xfrm>
            <a:off x="9700777" y="3260873"/>
            <a:ext cx="1590300" cy="510900"/>
          </a:xfrm>
          <a:prstGeom prst="wedgeRectCallout">
            <a:avLst>
              <a:gd name="adj1" fmla="val -85841"/>
              <a:gd name="adj2" fmla="val 162982"/>
            </a:avLst>
          </a:prstGeom>
          <a:solidFill>
            <a:srgbClr val="FF0000"/>
          </a:solidFill>
          <a:ln w="12700" cap="flat" cmpd="sng">
            <a:solidFill>
              <a:srgbClr val="157057"/>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600">
                <a:solidFill>
                  <a:schemeClr val="lt1"/>
                </a:solidFill>
                <a:latin typeface="Calibri"/>
                <a:ea typeface="Calibri"/>
                <a:cs typeface="Calibri"/>
                <a:sym typeface="Calibri"/>
              </a:rPr>
              <a:t>CREs</a:t>
            </a:r>
          </a:p>
        </p:txBody>
      </p:sp>
      <p:sp>
        <p:nvSpPr>
          <p:cNvPr id="355" name="Shape 355"/>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Shape 361"/>
          <p:cNvGrpSpPr/>
          <p:nvPr/>
        </p:nvGrpSpPr>
        <p:grpSpPr>
          <a:xfrm>
            <a:off x="6388871" y="765717"/>
            <a:ext cx="5004274" cy="5833717"/>
            <a:chOff x="4850724" y="556952"/>
            <a:chExt cx="3753300" cy="4375397"/>
          </a:xfrm>
        </p:grpSpPr>
        <p:grpSp>
          <p:nvGrpSpPr>
            <p:cNvPr id="362" name="Shape 362"/>
            <p:cNvGrpSpPr/>
            <p:nvPr/>
          </p:nvGrpSpPr>
          <p:grpSpPr>
            <a:xfrm>
              <a:off x="5100401" y="556952"/>
              <a:ext cx="3253950" cy="3401680"/>
              <a:chOff x="5607531" y="850975"/>
              <a:chExt cx="4338600" cy="4535574"/>
            </a:xfrm>
          </p:grpSpPr>
          <p:sp>
            <p:nvSpPr>
              <p:cNvPr id="363" name="Shape 363"/>
              <p:cNvSpPr/>
              <p:nvPr/>
            </p:nvSpPr>
            <p:spPr>
              <a:xfrm>
                <a:off x="6800061" y="850975"/>
                <a:ext cx="1953000" cy="3053399"/>
              </a:xfrm>
              <a:prstGeom prst="can">
                <a:avLst>
                  <a:gd name="adj" fmla="val 25000"/>
                </a:avLst>
              </a:prstGeom>
              <a:solidFill>
                <a:srgbClr val="B4A7D6"/>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4" name="Shape 364"/>
              <p:cNvSpPr txBox="1"/>
              <p:nvPr/>
            </p:nvSpPr>
            <p:spPr>
              <a:xfrm>
                <a:off x="7141060" y="2246277"/>
                <a:ext cx="1271100" cy="262800"/>
              </a:xfrm>
              <a:prstGeom prst="rect">
                <a:avLst/>
              </a:prstGeom>
              <a:noFill/>
              <a:ln>
                <a:noFill/>
              </a:ln>
            </p:spPr>
            <p:txBody>
              <a:bodyPr lIns="91425" tIns="91425" rIns="91425" bIns="91425" anchor="t" anchorCtr="0">
                <a:noAutofit/>
              </a:bodyPr>
              <a:lstStyle/>
              <a:p>
                <a:pPr lvl="0" algn="ctr" rtl="0">
                  <a:spcBef>
                    <a:spcPts val="0"/>
                  </a:spcBef>
                  <a:buNone/>
                </a:pPr>
                <a:r>
                  <a:rPr lang="en-US" sz="2000"/>
                  <a:t>C3 </a:t>
                </a:r>
              </a:p>
              <a:p>
                <a:pPr lvl="0" algn="ctr" rtl="0">
                  <a:spcBef>
                    <a:spcPts val="0"/>
                  </a:spcBef>
                  <a:buNone/>
                </a:pPr>
                <a:r>
                  <a:rPr lang="en-US" sz="2000"/>
                  <a:t>= 30%</a:t>
                </a:r>
              </a:p>
            </p:txBody>
          </p:sp>
          <p:sp>
            <p:nvSpPr>
              <p:cNvPr id="365" name="Shape 365"/>
              <p:cNvSpPr/>
              <p:nvPr/>
            </p:nvSpPr>
            <p:spPr>
              <a:xfrm rot="-5400000">
                <a:off x="7664031" y="2050402"/>
                <a:ext cx="225600" cy="4338600"/>
              </a:xfrm>
              <a:prstGeom prst="leftBracket">
                <a:avLst>
                  <a:gd name="adj" fmla="val 8333"/>
                </a:avLst>
              </a:prstGeom>
              <a:no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6" name="Shape 366"/>
              <p:cNvSpPr/>
              <p:nvPr/>
            </p:nvSpPr>
            <p:spPr>
              <a:xfrm>
                <a:off x="8860664" y="1174018"/>
                <a:ext cx="983100" cy="3053400"/>
              </a:xfrm>
              <a:prstGeom prst="can">
                <a:avLst>
                  <a:gd name="adj" fmla="val 25000"/>
                </a:avLst>
              </a:prstGeom>
              <a:solidFill>
                <a:srgbClr val="D9D2E9"/>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500"/>
              </a:p>
            </p:txBody>
          </p:sp>
          <p:sp>
            <p:nvSpPr>
              <p:cNvPr id="367" name="Shape 367"/>
              <p:cNvSpPr txBox="1"/>
              <p:nvPr/>
            </p:nvSpPr>
            <p:spPr>
              <a:xfrm>
                <a:off x="8891155" y="2408076"/>
                <a:ext cx="922200" cy="262800"/>
              </a:xfrm>
              <a:prstGeom prst="rect">
                <a:avLst/>
              </a:prstGeom>
              <a:solidFill>
                <a:srgbClr val="D9D2E9"/>
              </a:solidFill>
              <a:ln>
                <a:noFill/>
              </a:ln>
            </p:spPr>
            <p:txBody>
              <a:bodyPr lIns="91425" tIns="91425" rIns="91425" bIns="91425" anchor="t" anchorCtr="0">
                <a:noAutofit/>
              </a:bodyPr>
              <a:lstStyle/>
              <a:p>
                <a:pPr lvl="0" algn="ctr" rtl="0">
                  <a:spcBef>
                    <a:spcPts val="0"/>
                  </a:spcBef>
                  <a:buNone/>
                </a:pPr>
                <a:r>
                  <a:rPr lang="en-US" sz="2000"/>
                  <a:t>C4 </a:t>
                </a:r>
              </a:p>
              <a:p>
                <a:pPr lvl="0" algn="ctr" rtl="0">
                  <a:spcBef>
                    <a:spcPts val="0"/>
                  </a:spcBef>
                  <a:buNone/>
                </a:pPr>
                <a:r>
                  <a:rPr lang="en-US" sz="2000"/>
                  <a:t>= 15%</a:t>
                </a:r>
              </a:p>
            </p:txBody>
          </p:sp>
          <p:cxnSp>
            <p:nvCxnSpPr>
              <p:cNvPr id="368" name="Shape 368"/>
              <p:cNvCxnSpPr/>
              <p:nvPr/>
            </p:nvCxnSpPr>
            <p:spPr>
              <a:xfrm>
                <a:off x="7775169" y="4332505"/>
                <a:ext cx="3300" cy="519300"/>
              </a:xfrm>
              <a:prstGeom prst="straightConnector1">
                <a:avLst/>
              </a:prstGeom>
              <a:noFill/>
              <a:ln w="38100" cap="flat" cmpd="sng">
                <a:solidFill>
                  <a:srgbClr val="000000"/>
                </a:solidFill>
                <a:prstDash val="solid"/>
                <a:round/>
                <a:headEnd type="none" w="lg" len="lg"/>
                <a:tailEnd type="none" w="lg" len="lg"/>
              </a:ln>
            </p:spPr>
          </p:cxnSp>
          <p:sp>
            <p:nvSpPr>
              <p:cNvPr id="369" name="Shape 369"/>
              <p:cNvSpPr txBox="1"/>
              <p:nvPr/>
            </p:nvSpPr>
            <p:spPr>
              <a:xfrm>
                <a:off x="5909413" y="4897250"/>
                <a:ext cx="3734400" cy="489300"/>
              </a:xfrm>
              <a:prstGeom prst="rect">
                <a:avLst/>
              </a:prstGeom>
              <a:noFill/>
              <a:ln>
                <a:noFill/>
              </a:ln>
            </p:spPr>
            <p:txBody>
              <a:bodyPr lIns="91425" tIns="91425" rIns="91425" bIns="91425" anchor="t" anchorCtr="0">
                <a:noAutofit/>
              </a:bodyPr>
              <a:lstStyle/>
              <a:p>
                <a:pPr lvl="0" algn="ctr" rtl="0">
                  <a:spcBef>
                    <a:spcPts val="0"/>
                  </a:spcBef>
                  <a:buNone/>
                </a:pPr>
                <a:r>
                  <a:rPr lang="en-US" sz="1900" b="1"/>
                  <a:t>C2 + C3 + C4 Composite Score</a:t>
                </a:r>
              </a:p>
              <a:p>
                <a:pPr lvl="0" algn="ctr" rtl="0">
                  <a:spcBef>
                    <a:spcPts val="0"/>
                  </a:spcBef>
                  <a:buNone/>
                </a:pPr>
                <a:endParaRPr sz="800" b="1"/>
              </a:p>
              <a:p>
                <a:pPr lvl="0" algn="ctr" rtl="0">
                  <a:spcBef>
                    <a:spcPts val="0"/>
                  </a:spcBef>
                  <a:buNone/>
                </a:pPr>
                <a:r>
                  <a:rPr lang="en-US" sz="2300" b="1"/>
                  <a:t>60% of Total Score</a:t>
                </a:r>
              </a:p>
            </p:txBody>
          </p:sp>
          <p:sp>
            <p:nvSpPr>
              <p:cNvPr id="370" name="Shape 370"/>
              <p:cNvSpPr/>
              <p:nvPr/>
            </p:nvSpPr>
            <p:spPr>
              <a:xfrm>
                <a:off x="5709949" y="1174018"/>
                <a:ext cx="983100" cy="3053400"/>
              </a:xfrm>
              <a:prstGeom prst="can">
                <a:avLst>
                  <a:gd name="adj" fmla="val 25000"/>
                </a:avLst>
              </a:prstGeom>
              <a:solidFill>
                <a:srgbClr val="8E7CC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500"/>
              </a:p>
            </p:txBody>
          </p:sp>
          <p:sp>
            <p:nvSpPr>
              <p:cNvPr id="371" name="Shape 371"/>
              <p:cNvSpPr txBox="1"/>
              <p:nvPr/>
            </p:nvSpPr>
            <p:spPr>
              <a:xfrm>
                <a:off x="5740440" y="2408076"/>
                <a:ext cx="922199" cy="262800"/>
              </a:xfrm>
              <a:prstGeom prst="rect">
                <a:avLst/>
              </a:prstGeom>
              <a:solidFill>
                <a:srgbClr val="8E7CC3"/>
              </a:solidFill>
              <a:ln>
                <a:noFill/>
              </a:ln>
            </p:spPr>
            <p:txBody>
              <a:bodyPr lIns="91425" tIns="91425" rIns="91425" bIns="91425" anchor="t" anchorCtr="0">
                <a:noAutofit/>
              </a:bodyPr>
              <a:lstStyle/>
              <a:p>
                <a:pPr lvl="0" algn="ctr" rtl="0">
                  <a:spcBef>
                    <a:spcPts val="0"/>
                  </a:spcBef>
                  <a:buNone/>
                </a:pPr>
                <a:r>
                  <a:rPr lang="en-US" sz="2000"/>
                  <a:t>C2 </a:t>
                </a:r>
              </a:p>
              <a:p>
                <a:pPr lvl="0" algn="ctr" rtl="0">
                  <a:spcBef>
                    <a:spcPts val="0"/>
                  </a:spcBef>
                  <a:buNone/>
                </a:pPr>
                <a:r>
                  <a:rPr lang="en-US" sz="2000"/>
                  <a:t>= 15%</a:t>
                </a:r>
              </a:p>
            </p:txBody>
          </p:sp>
        </p:grpSp>
        <p:sp>
          <p:nvSpPr>
            <p:cNvPr id="372" name="Shape 372"/>
            <p:cNvSpPr txBox="1"/>
            <p:nvPr/>
          </p:nvSpPr>
          <p:spPr>
            <a:xfrm>
              <a:off x="4850724" y="4282850"/>
              <a:ext cx="3753300" cy="649500"/>
            </a:xfrm>
            <a:prstGeom prst="rect">
              <a:avLst/>
            </a:prstGeom>
            <a:solidFill>
              <a:srgbClr val="D9D2E9"/>
            </a:solidFill>
            <a:ln w="9525" cap="flat" cmpd="sng">
              <a:solidFill>
                <a:srgbClr val="674EA7"/>
              </a:solidFill>
              <a:prstDash val="solid"/>
              <a:round/>
              <a:headEnd type="none" w="med" len="med"/>
              <a:tailEnd type="none" w="med" len="med"/>
            </a:ln>
          </p:spPr>
          <p:txBody>
            <a:bodyPr lIns="68575" tIns="68575" rIns="68575" bIns="68575" anchor="ctr" anchorCtr="0">
              <a:noAutofit/>
            </a:bodyPr>
            <a:lstStyle/>
            <a:p>
              <a:pPr lvl="0" algn="ctr" rtl="0">
                <a:spcBef>
                  <a:spcPts val="0"/>
                </a:spcBef>
                <a:buNone/>
              </a:pPr>
              <a:r>
                <a:rPr lang="en-US" sz="1700">
                  <a:solidFill>
                    <a:schemeClr val="dk1"/>
                  </a:solidFill>
                </a:rPr>
                <a:t>Floor Score Minimum of 1.75 for the </a:t>
              </a:r>
            </a:p>
            <a:p>
              <a:pPr lvl="0" algn="ctr" rtl="0">
                <a:spcBef>
                  <a:spcPts val="0"/>
                </a:spcBef>
                <a:buNone/>
              </a:pPr>
              <a:r>
                <a:rPr lang="en-US" sz="1700">
                  <a:solidFill>
                    <a:schemeClr val="dk1"/>
                  </a:solidFill>
                </a:rPr>
                <a:t>Unweighted Average of C2, C3, and C4</a:t>
              </a:r>
            </a:p>
          </p:txBody>
        </p:sp>
      </p:grpSp>
      <p:grpSp>
        <p:nvGrpSpPr>
          <p:cNvPr id="373" name="Shape 373"/>
          <p:cNvGrpSpPr/>
          <p:nvPr/>
        </p:nvGrpSpPr>
        <p:grpSpPr>
          <a:xfrm>
            <a:off x="808161" y="1088286"/>
            <a:ext cx="5004274" cy="5511149"/>
            <a:chOff x="143625" y="798884"/>
            <a:chExt cx="3753300" cy="4133465"/>
          </a:xfrm>
        </p:grpSpPr>
        <p:sp>
          <p:nvSpPr>
            <p:cNvPr id="374" name="Shape 374"/>
            <p:cNvSpPr txBox="1"/>
            <p:nvPr/>
          </p:nvSpPr>
          <p:spPr>
            <a:xfrm>
              <a:off x="143625" y="4282850"/>
              <a:ext cx="3753300" cy="649500"/>
            </a:xfrm>
            <a:prstGeom prst="rect">
              <a:avLst/>
            </a:prstGeom>
            <a:solidFill>
              <a:srgbClr val="D9EAD3"/>
            </a:solidFill>
            <a:ln w="9525" cap="flat" cmpd="sng">
              <a:solidFill>
                <a:srgbClr val="6AA84F"/>
              </a:solidFill>
              <a:prstDash val="solid"/>
              <a:round/>
              <a:headEnd type="none" w="med" len="med"/>
              <a:tailEnd type="none" w="med" len="med"/>
            </a:ln>
          </p:spPr>
          <p:txBody>
            <a:bodyPr lIns="68575" tIns="68575" rIns="68575" bIns="68575" anchor="ctr" anchorCtr="0">
              <a:noAutofit/>
            </a:bodyPr>
            <a:lstStyle/>
            <a:p>
              <a:pPr lvl="0" algn="ctr" rtl="0">
                <a:spcBef>
                  <a:spcPts val="0"/>
                </a:spcBef>
                <a:buNone/>
              </a:pPr>
              <a:r>
                <a:rPr lang="en-US" sz="1700"/>
                <a:t>Floor Score Minimum of 1.75 for the </a:t>
              </a:r>
            </a:p>
            <a:p>
              <a:pPr lvl="0" algn="ctr" rtl="0">
                <a:spcBef>
                  <a:spcPts val="0"/>
                </a:spcBef>
                <a:buNone/>
              </a:pPr>
              <a:r>
                <a:rPr lang="en-US" sz="1700"/>
                <a:t>Unweighted Average of SRI and 3 CREs</a:t>
              </a:r>
            </a:p>
          </p:txBody>
        </p:sp>
        <p:grpSp>
          <p:nvGrpSpPr>
            <p:cNvPr id="375" name="Shape 375"/>
            <p:cNvGrpSpPr/>
            <p:nvPr/>
          </p:nvGrpSpPr>
          <p:grpSpPr>
            <a:xfrm>
              <a:off x="903826" y="798884"/>
              <a:ext cx="2232902" cy="3159660"/>
              <a:chOff x="892001" y="1512376"/>
              <a:chExt cx="2232902" cy="3159660"/>
            </a:xfrm>
          </p:grpSpPr>
          <p:grpSp>
            <p:nvGrpSpPr>
              <p:cNvPr id="376" name="Shape 376"/>
              <p:cNvGrpSpPr/>
              <p:nvPr/>
            </p:nvGrpSpPr>
            <p:grpSpPr>
              <a:xfrm>
                <a:off x="892001" y="1512376"/>
                <a:ext cx="2232902" cy="3159660"/>
                <a:chOff x="1093751" y="727801"/>
                <a:chExt cx="2232902" cy="3159660"/>
              </a:xfrm>
            </p:grpSpPr>
            <p:sp>
              <p:nvSpPr>
                <p:cNvPr id="377" name="Shape 377"/>
                <p:cNvSpPr/>
                <p:nvPr/>
              </p:nvSpPr>
              <p:spPr>
                <a:xfrm>
                  <a:off x="2246228" y="2124519"/>
                  <a:ext cx="993900" cy="894000"/>
                </a:xfrm>
                <a:prstGeom prst="can">
                  <a:avLst>
                    <a:gd name="adj" fmla="val 25000"/>
                  </a:avLst>
                </a:prstGeom>
                <a:solidFill>
                  <a:srgbClr val="B6D7A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8" name="Shape 378"/>
                <p:cNvSpPr/>
                <p:nvPr/>
              </p:nvSpPr>
              <p:spPr>
                <a:xfrm>
                  <a:off x="2246228" y="1425724"/>
                  <a:ext cx="993900" cy="894000"/>
                </a:xfrm>
                <a:prstGeom prst="can">
                  <a:avLst>
                    <a:gd name="adj" fmla="val 25000"/>
                  </a:avLst>
                </a:prstGeom>
                <a:solidFill>
                  <a:srgbClr val="B6D7A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9" name="Shape 379"/>
                <p:cNvSpPr/>
                <p:nvPr/>
              </p:nvSpPr>
              <p:spPr>
                <a:xfrm>
                  <a:off x="2246228" y="728475"/>
                  <a:ext cx="993900" cy="894000"/>
                </a:xfrm>
                <a:prstGeom prst="can">
                  <a:avLst>
                    <a:gd name="adj" fmla="val 25000"/>
                  </a:avLst>
                </a:prstGeom>
                <a:solidFill>
                  <a:srgbClr val="B6D7A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0" name="Shape 380"/>
                <p:cNvSpPr txBox="1"/>
                <p:nvPr/>
              </p:nvSpPr>
              <p:spPr>
                <a:xfrm>
                  <a:off x="1093753" y="3520562"/>
                  <a:ext cx="2232900" cy="366900"/>
                </a:xfrm>
                <a:prstGeom prst="rect">
                  <a:avLst/>
                </a:prstGeom>
                <a:noFill/>
                <a:ln>
                  <a:noFill/>
                </a:ln>
              </p:spPr>
              <p:txBody>
                <a:bodyPr lIns="91425" tIns="91425" rIns="91425" bIns="91425" anchor="t" anchorCtr="0">
                  <a:noAutofit/>
                </a:bodyPr>
                <a:lstStyle/>
                <a:p>
                  <a:pPr lvl="0" algn="ctr" rtl="0">
                    <a:spcBef>
                      <a:spcPts val="0"/>
                    </a:spcBef>
                    <a:buNone/>
                  </a:pPr>
                  <a:r>
                    <a:rPr lang="en-US" sz="1900" b="1"/>
                    <a:t>SRI= 20% + CREs = 20%</a:t>
                  </a:r>
                </a:p>
                <a:p>
                  <a:pPr lvl="0" algn="ctr" rtl="0">
                    <a:spcBef>
                      <a:spcPts val="0"/>
                    </a:spcBef>
                    <a:buNone/>
                  </a:pPr>
                  <a:endParaRPr sz="800" b="1"/>
                </a:p>
                <a:p>
                  <a:pPr lvl="0" algn="ctr" rtl="0">
                    <a:spcBef>
                      <a:spcPts val="0"/>
                    </a:spcBef>
                    <a:buNone/>
                  </a:pPr>
                  <a:r>
                    <a:rPr lang="en-US" sz="2300" b="1"/>
                    <a:t>40% of Total Score</a:t>
                  </a:r>
                </a:p>
              </p:txBody>
            </p:sp>
            <p:sp>
              <p:nvSpPr>
                <p:cNvPr id="381" name="Shape 381"/>
                <p:cNvSpPr txBox="1"/>
                <p:nvPr/>
              </p:nvSpPr>
              <p:spPr>
                <a:xfrm>
                  <a:off x="2266500" y="2409545"/>
                  <a:ext cx="953400" cy="197100"/>
                </a:xfrm>
                <a:prstGeom prst="rect">
                  <a:avLst/>
                </a:prstGeom>
                <a:noFill/>
                <a:ln>
                  <a:noFill/>
                </a:ln>
              </p:spPr>
              <p:txBody>
                <a:bodyPr lIns="91425" tIns="91425" rIns="91425" bIns="91425" anchor="t" anchorCtr="0">
                  <a:noAutofit/>
                </a:bodyPr>
                <a:lstStyle/>
                <a:p>
                  <a:pPr lvl="0" algn="ctr" rtl="0">
                    <a:spcBef>
                      <a:spcPts val="0"/>
                    </a:spcBef>
                    <a:buNone/>
                  </a:pPr>
                  <a:r>
                    <a:rPr lang="en-US" sz="2000"/>
                    <a:t>CRE 3 </a:t>
                  </a:r>
                </a:p>
                <a:p>
                  <a:pPr lvl="0" algn="ctr" rtl="0">
                    <a:spcBef>
                      <a:spcPts val="0"/>
                    </a:spcBef>
                    <a:buNone/>
                  </a:pPr>
                  <a:r>
                    <a:rPr lang="en-US" sz="2000"/>
                    <a:t>= 6.67%</a:t>
                  </a:r>
                </a:p>
                <a:p>
                  <a:pPr lvl="0" algn="l" rtl="0">
                    <a:spcBef>
                      <a:spcPts val="0"/>
                    </a:spcBef>
                    <a:buNone/>
                  </a:pPr>
                  <a:endParaRPr sz="1500"/>
                </a:p>
              </p:txBody>
            </p:sp>
            <p:sp>
              <p:nvSpPr>
                <p:cNvPr id="382" name="Shape 382"/>
                <p:cNvSpPr txBox="1"/>
                <p:nvPr/>
              </p:nvSpPr>
              <p:spPr>
                <a:xfrm>
                  <a:off x="2266500" y="1720362"/>
                  <a:ext cx="953400" cy="197100"/>
                </a:xfrm>
                <a:prstGeom prst="rect">
                  <a:avLst/>
                </a:prstGeom>
                <a:noFill/>
                <a:ln>
                  <a:noFill/>
                </a:ln>
              </p:spPr>
              <p:txBody>
                <a:bodyPr lIns="91425" tIns="91425" rIns="91425" bIns="91425" anchor="t" anchorCtr="0">
                  <a:noAutofit/>
                </a:bodyPr>
                <a:lstStyle/>
                <a:p>
                  <a:pPr lvl="0" algn="ctr" rtl="0">
                    <a:spcBef>
                      <a:spcPts val="0"/>
                    </a:spcBef>
                    <a:buNone/>
                  </a:pPr>
                  <a:r>
                    <a:rPr lang="en-US" sz="2000"/>
                    <a:t>CRE 2 </a:t>
                  </a:r>
                </a:p>
                <a:p>
                  <a:pPr lvl="0" algn="ctr" rtl="0">
                    <a:spcBef>
                      <a:spcPts val="0"/>
                    </a:spcBef>
                    <a:buNone/>
                  </a:pPr>
                  <a:r>
                    <a:rPr lang="en-US" sz="2000"/>
                    <a:t>= 6.67%</a:t>
                  </a:r>
                </a:p>
                <a:p>
                  <a:pPr lvl="0" algn="l" rtl="0">
                    <a:spcBef>
                      <a:spcPts val="0"/>
                    </a:spcBef>
                    <a:buNone/>
                  </a:pPr>
                  <a:endParaRPr sz="1500"/>
                </a:p>
              </p:txBody>
            </p:sp>
            <p:grpSp>
              <p:nvGrpSpPr>
                <p:cNvPr id="383" name="Shape 383"/>
                <p:cNvGrpSpPr/>
                <p:nvPr/>
              </p:nvGrpSpPr>
              <p:grpSpPr>
                <a:xfrm>
                  <a:off x="1175957" y="727801"/>
                  <a:ext cx="993962" cy="2290270"/>
                  <a:chOff x="928857" y="1278750"/>
                  <a:chExt cx="1485300" cy="3422400"/>
                </a:xfrm>
              </p:grpSpPr>
              <p:sp>
                <p:nvSpPr>
                  <p:cNvPr id="384" name="Shape 384"/>
                  <p:cNvSpPr/>
                  <p:nvPr/>
                </p:nvSpPr>
                <p:spPr>
                  <a:xfrm>
                    <a:off x="928857" y="1278750"/>
                    <a:ext cx="1485300" cy="3422400"/>
                  </a:xfrm>
                  <a:prstGeom prst="can">
                    <a:avLst>
                      <a:gd name="adj" fmla="val 25000"/>
                    </a:avLst>
                  </a:prstGeom>
                  <a:solidFill>
                    <a:srgbClr val="93C47D"/>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500"/>
                  </a:p>
                </p:txBody>
              </p:sp>
              <p:sp>
                <p:nvSpPr>
                  <p:cNvPr id="385" name="Shape 385"/>
                  <p:cNvSpPr txBox="1"/>
                  <p:nvPr/>
                </p:nvSpPr>
                <p:spPr>
                  <a:xfrm>
                    <a:off x="989283" y="2662512"/>
                    <a:ext cx="1424700" cy="294600"/>
                  </a:xfrm>
                  <a:prstGeom prst="rect">
                    <a:avLst/>
                  </a:prstGeom>
                  <a:noFill/>
                  <a:ln>
                    <a:noFill/>
                  </a:ln>
                </p:spPr>
                <p:txBody>
                  <a:bodyPr lIns="91425" tIns="91425" rIns="91425" bIns="91425" anchor="t" anchorCtr="0">
                    <a:noAutofit/>
                  </a:bodyPr>
                  <a:lstStyle/>
                  <a:p>
                    <a:pPr lvl="0" algn="ctr" rtl="0">
                      <a:spcBef>
                        <a:spcPts val="0"/>
                      </a:spcBef>
                      <a:buNone/>
                    </a:pPr>
                    <a:r>
                      <a:rPr lang="en-US" sz="2000"/>
                      <a:t>SRI </a:t>
                    </a:r>
                  </a:p>
                  <a:p>
                    <a:pPr lvl="0" algn="ctr" rtl="0">
                      <a:spcBef>
                        <a:spcPts val="0"/>
                      </a:spcBef>
                      <a:buNone/>
                    </a:pPr>
                    <a:r>
                      <a:rPr lang="en-US" sz="2000"/>
                      <a:t>= 20%</a:t>
                    </a:r>
                  </a:p>
                </p:txBody>
              </p:sp>
            </p:grpSp>
            <p:sp>
              <p:nvSpPr>
                <p:cNvPr id="386" name="Shape 386"/>
                <p:cNvSpPr/>
                <p:nvPr/>
              </p:nvSpPr>
              <p:spPr>
                <a:xfrm rot="-5400000">
                  <a:off x="2125601" y="1895954"/>
                  <a:ext cx="169200" cy="2232900"/>
                </a:xfrm>
                <a:prstGeom prst="leftBracket">
                  <a:avLst>
                    <a:gd name="adj" fmla="val 8333"/>
                  </a:avLst>
                </a:prstGeom>
                <a:no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387" name="Shape 387"/>
                <p:cNvCxnSpPr>
                  <a:stCxn id="386" idx="1"/>
                </p:cNvCxnSpPr>
                <p:nvPr/>
              </p:nvCxnSpPr>
              <p:spPr>
                <a:xfrm>
                  <a:off x="2210201" y="3097004"/>
                  <a:ext cx="2400" cy="389400"/>
                </a:xfrm>
                <a:prstGeom prst="straightConnector1">
                  <a:avLst/>
                </a:prstGeom>
                <a:noFill/>
                <a:ln w="38100" cap="flat" cmpd="sng">
                  <a:solidFill>
                    <a:srgbClr val="000000"/>
                  </a:solidFill>
                  <a:prstDash val="solid"/>
                  <a:round/>
                  <a:headEnd type="none" w="lg" len="lg"/>
                  <a:tailEnd type="none" w="lg" len="lg"/>
                </a:ln>
              </p:spPr>
            </p:cxnSp>
          </p:grpSp>
          <p:sp>
            <p:nvSpPr>
              <p:cNvPr id="388" name="Shape 388"/>
              <p:cNvSpPr txBox="1"/>
              <p:nvPr/>
            </p:nvSpPr>
            <p:spPr>
              <a:xfrm>
                <a:off x="2076894" y="1805834"/>
                <a:ext cx="953400" cy="197100"/>
              </a:xfrm>
              <a:prstGeom prst="rect">
                <a:avLst/>
              </a:prstGeom>
              <a:noFill/>
              <a:ln>
                <a:noFill/>
              </a:ln>
            </p:spPr>
            <p:txBody>
              <a:bodyPr lIns="91425" tIns="91425" rIns="91425" bIns="91425" anchor="t" anchorCtr="0">
                <a:noAutofit/>
              </a:bodyPr>
              <a:lstStyle/>
              <a:p>
                <a:pPr lvl="0" algn="ctr" rtl="0">
                  <a:spcBef>
                    <a:spcPts val="0"/>
                  </a:spcBef>
                  <a:buNone/>
                </a:pPr>
                <a:r>
                  <a:rPr lang="en-US" sz="2000"/>
                  <a:t>CRE 1 </a:t>
                </a:r>
              </a:p>
              <a:p>
                <a:pPr lvl="0" algn="ctr" rtl="0">
                  <a:spcBef>
                    <a:spcPts val="0"/>
                  </a:spcBef>
                  <a:buNone/>
                </a:pPr>
                <a:r>
                  <a:rPr lang="en-US" sz="2000"/>
                  <a:t>= 6.67%</a:t>
                </a:r>
              </a:p>
            </p:txBody>
          </p:sp>
        </p:grpSp>
      </p:grpSp>
      <p:sp>
        <p:nvSpPr>
          <p:cNvPr id="389" name="Shape 389"/>
          <p:cNvSpPr txBox="1">
            <a:spLocks noGrp="1"/>
          </p:cNvSpPr>
          <p:nvPr>
            <p:ph type="title"/>
          </p:nvPr>
        </p:nvSpPr>
        <p:spPr>
          <a:xfrm>
            <a:off x="-363800" y="96591"/>
            <a:ext cx="6198900" cy="752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600" b="0" i="0" u="none" strike="noStrike" cap="none">
                <a:solidFill>
                  <a:schemeClr val="dk1"/>
                </a:solidFill>
                <a:latin typeface="Calibri"/>
                <a:ea typeface="Calibri"/>
                <a:cs typeface="Calibri"/>
                <a:sym typeface="Calibri"/>
              </a:rPr>
              <a:t>Component </a:t>
            </a:r>
            <a:r>
              <a:rPr lang="en-US" sz="3600"/>
              <a:t>1</a:t>
            </a:r>
            <a:r>
              <a:rPr lang="en-US" sz="3600" b="0" i="0" u="none" strike="noStrike" cap="none">
                <a:solidFill>
                  <a:schemeClr val="dk1"/>
                </a:solidFill>
                <a:latin typeface="Calibri"/>
                <a:ea typeface="Calibri"/>
                <a:cs typeface="Calibri"/>
                <a:sym typeface="Calibri"/>
              </a:rPr>
              <a:t> in Context</a:t>
            </a:r>
          </a:p>
        </p:txBody>
      </p:sp>
      <p:sp>
        <p:nvSpPr>
          <p:cNvPr id="390" name="Shape 390"/>
          <p:cNvSpPr/>
          <p:nvPr/>
        </p:nvSpPr>
        <p:spPr>
          <a:xfrm>
            <a:off x="1524000" y="6600884"/>
            <a:ext cx="9144000" cy="338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r>
              <a:rPr lang="en-US" sz="800"/>
              <a:t>  </a:t>
            </a: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descr="NBPTS_Helix_Chart_r2 as png.png"/>
          <p:cNvPicPr preferRelativeResize="0"/>
          <p:nvPr/>
        </p:nvPicPr>
        <p:blipFill>
          <a:blip r:embed="rId3">
            <a:alphaModFix/>
          </a:blip>
          <a:stretch>
            <a:fillRect/>
          </a:stretch>
        </p:blipFill>
        <p:spPr>
          <a:xfrm>
            <a:off x="488904" y="190096"/>
            <a:ext cx="5845722" cy="6060378"/>
          </a:xfrm>
          <a:prstGeom prst="rect">
            <a:avLst/>
          </a:prstGeom>
          <a:noFill/>
          <a:ln>
            <a:noFill/>
          </a:ln>
        </p:spPr>
      </p:pic>
      <p:pic>
        <p:nvPicPr>
          <p:cNvPr id="397" name="Shape 397" descr="5 Core Props.png"/>
          <p:cNvPicPr preferRelativeResize="0"/>
          <p:nvPr/>
        </p:nvPicPr>
        <p:blipFill>
          <a:blip r:embed="rId4">
            <a:alphaModFix/>
          </a:blip>
          <a:stretch>
            <a:fillRect/>
          </a:stretch>
        </p:blipFill>
        <p:spPr>
          <a:xfrm>
            <a:off x="6334624" y="1387525"/>
            <a:ext cx="5781423" cy="4199775"/>
          </a:xfrm>
          <a:prstGeom prst="rect">
            <a:avLst/>
          </a:prstGeom>
          <a:noFill/>
          <a:ln>
            <a:noFill/>
          </a:ln>
        </p:spPr>
      </p:pic>
      <p:sp>
        <p:nvSpPr>
          <p:cNvPr id="398" name="Shape 398"/>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403" name="Shape 403"/>
          <p:cNvGrpSpPr/>
          <p:nvPr/>
        </p:nvGrpSpPr>
        <p:grpSpPr>
          <a:xfrm>
            <a:off x="3215154" y="224644"/>
            <a:ext cx="5761690" cy="5994065"/>
            <a:chOff x="2205025" y="153724"/>
            <a:chExt cx="4733950" cy="4924875"/>
          </a:xfrm>
        </p:grpSpPr>
        <p:grpSp>
          <p:nvGrpSpPr>
            <p:cNvPr id="404" name="Shape 404"/>
            <p:cNvGrpSpPr/>
            <p:nvPr/>
          </p:nvGrpSpPr>
          <p:grpSpPr>
            <a:xfrm>
              <a:off x="2205025" y="153724"/>
              <a:ext cx="4733950" cy="4236879"/>
              <a:chOff x="2171700" y="545199"/>
              <a:chExt cx="4733950" cy="4236879"/>
            </a:xfrm>
          </p:grpSpPr>
          <p:pic>
            <p:nvPicPr>
              <p:cNvPr id="405" name="Shape 405" descr="NBPTS_Helix_Chart_r2 as png.png"/>
              <p:cNvPicPr preferRelativeResize="0"/>
              <p:nvPr/>
            </p:nvPicPr>
            <p:blipFill rotWithShape="1">
              <a:blip r:embed="rId3">
                <a:alphaModFix/>
              </a:blip>
              <a:srcRect t="9722"/>
              <a:stretch/>
            </p:blipFill>
            <p:spPr>
              <a:xfrm>
                <a:off x="2308475" y="545199"/>
                <a:ext cx="4527048" cy="4236879"/>
              </a:xfrm>
              <a:prstGeom prst="rect">
                <a:avLst/>
              </a:prstGeom>
              <a:noFill/>
              <a:ln>
                <a:noFill/>
              </a:ln>
            </p:spPr>
          </p:pic>
          <p:sp>
            <p:nvSpPr>
              <p:cNvPr id="406" name="Shape 406"/>
              <p:cNvSpPr/>
              <p:nvPr/>
            </p:nvSpPr>
            <p:spPr>
              <a:xfrm>
                <a:off x="2171700" y="3367300"/>
                <a:ext cx="1137900" cy="792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a:p>
            </p:txBody>
          </p:sp>
          <p:sp>
            <p:nvSpPr>
              <p:cNvPr id="407" name="Shape 407"/>
              <p:cNvSpPr/>
              <p:nvPr/>
            </p:nvSpPr>
            <p:spPr>
              <a:xfrm>
                <a:off x="5564950" y="2691275"/>
                <a:ext cx="1137900" cy="792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a:p>
            </p:txBody>
          </p:sp>
          <p:sp>
            <p:nvSpPr>
              <p:cNvPr id="408" name="Shape 408"/>
              <p:cNvSpPr/>
              <p:nvPr/>
            </p:nvSpPr>
            <p:spPr>
              <a:xfrm>
                <a:off x="2171700" y="1899275"/>
                <a:ext cx="1137900" cy="792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a:p>
            </p:txBody>
          </p:sp>
          <p:sp>
            <p:nvSpPr>
              <p:cNvPr id="409" name="Shape 409"/>
              <p:cNvSpPr/>
              <p:nvPr/>
            </p:nvSpPr>
            <p:spPr>
              <a:xfrm>
                <a:off x="5564950" y="1077575"/>
                <a:ext cx="1340700" cy="792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a:p>
            </p:txBody>
          </p:sp>
          <p:sp>
            <p:nvSpPr>
              <p:cNvPr id="410" name="Shape 410"/>
              <p:cNvSpPr/>
              <p:nvPr/>
            </p:nvSpPr>
            <p:spPr>
              <a:xfrm>
                <a:off x="2171700" y="590375"/>
                <a:ext cx="1137900" cy="792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a:p>
            </p:txBody>
          </p:sp>
        </p:grpSp>
        <p:sp>
          <p:nvSpPr>
            <p:cNvPr id="411" name="Shape 411"/>
            <p:cNvSpPr txBox="1"/>
            <p:nvPr/>
          </p:nvSpPr>
          <p:spPr>
            <a:xfrm>
              <a:off x="2335575" y="3959000"/>
              <a:ext cx="4388100" cy="1119600"/>
            </a:xfrm>
            <a:prstGeom prst="rect">
              <a:avLst/>
            </a:prstGeom>
            <a:solidFill>
              <a:srgbClr val="FFFFFF"/>
            </a:solidFill>
            <a:ln>
              <a:noFill/>
            </a:ln>
          </p:spPr>
          <p:txBody>
            <a:bodyPr lIns="121900" tIns="121900" rIns="121900" bIns="121900" anchor="ctr" anchorCtr="0">
              <a:noAutofit/>
            </a:bodyPr>
            <a:lstStyle/>
            <a:p>
              <a:pPr lvl="0" algn="ctr" rtl="0">
                <a:spcBef>
                  <a:spcPts val="0"/>
                </a:spcBef>
                <a:buNone/>
              </a:pPr>
              <a:r>
                <a:rPr lang="en-US" sz="2700">
                  <a:solidFill>
                    <a:schemeClr val="accent5"/>
                  </a:solidFill>
                  <a:latin typeface="Calibri"/>
                  <a:ea typeface="Calibri"/>
                  <a:cs typeface="Calibri"/>
                  <a:sym typeface="Calibri"/>
                </a:rPr>
                <a:t>You, the Student – Where are you now?  What do you need and in what order do you need it?  Where should you begin?</a:t>
              </a:r>
            </a:p>
          </p:txBody>
        </p:sp>
      </p:grpSp>
      <p:sp>
        <p:nvSpPr>
          <p:cNvPr id="412" name="Shape 412"/>
          <p:cNvSpPr txBox="1">
            <a:spLocks noGrp="1"/>
          </p:cNvSpPr>
          <p:nvPr>
            <p:ph type="body" idx="4294967295"/>
          </p:nvPr>
        </p:nvSpPr>
        <p:spPr>
          <a:xfrm>
            <a:off x="472975" y="410100"/>
            <a:ext cx="3188100" cy="6858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4000" b="1" i="0" u="none" strike="noStrike" cap="none">
                <a:solidFill>
                  <a:schemeClr val="dk1"/>
                </a:solidFill>
                <a:latin typeface="Calibri"/>
                <a:ea typeface="Calibri"/>
                <a:cs typeface="Calibri"/>
                <a:sym typeface="Calibri"/>
              </a:rPr>
              <a:t>The Teacher As Learner</a:t>
            </a:r>
          </a:p>
        </p:txBody>
      </p:sp>
      <p:sp>
        <p:nvSpPr>
          <p:cNvPr id="413" name="Shape 413"/>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p:nvPr/>
        </p:nvSpPr>
        <p:spPr>
          <a:xfrm>
            <a:off x="9641950" y="4160900"/>
            <a:ext cx="2424300" cy="2490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a:solidFill>
                  <a:schemeClr val="dk1"/>
                </a:solidFill>
                <a:latin typeface="Calibri"/>
                <a:ea typeface="Calibri"/>
                <a:cs typeface="Calibri"/>
                <a:sym typeface="Calibri"/>
              </a:rPr>
              <a:t>Once you are comfortable with your content and your pedagogy, </a:t>
            </a:r>
          </a:p>
          <a:p>
            <a:pPr marL="0" marR="0" lvl="0" indent="0" algn="ctr" rtl="0">
              <a:spcBef>
                <a:spcPts val="0"/>
              </a:spcBef>
              <a:buSzPct val="25000"/>
              <a:buNone/>
            </a:pPr>
            <a:r>
              <a:rPr lang="en-US" sz="2200">
                <a:solidFill>
                  <a:schemeClr val="dk1"/>
                </a:solidFill>
                <a:latin typeface="Calibri"/>
                <a:ea typeface="Calibri"/>
                <a:cs typeface="Calibri"/>
                <a:sym typeface="Calibri"/>
              </a:rPr>
              <a:t>you can write about it and explain it to others.</a:t>
            </a:r>
          </a:p>
        </p:txBody>
      </p:sp>
      <p:grpSp>
        <p:nvGrpSpPr>
          <p:cNvPr id="420" name="Shape 420"/>
          <p:cNvGrpSpPr/>
          <p:nvPr/>
        </p:nvGrpSpPr>
        <p:grpSpPr>
          <a:xfrm>
            <a:off x="7275318" y="381001"/>
            <a:ext cx="2708072" cy="5620590"/>
            <a:chOff x="1941316" y="0"/>
            <a:chExt cx="2708072" cy="5620590"/>
          </a:xfrm>
        </p:grpSpPr>
        <p:sp>
          <p:nvSpPr>
            <p:cNvPr id="421" name="Shape 421"/>
            <p:cNvSpPr/>
            <p:nvPr/>
          </p:nvSpPr>
          <p:spPr>
            <a:xfrm>
              <a:off x="2530080" y="0"/>
              <a:ext cx="2119309" cy="2119523"/>
            </a:xfrm>
            <a:custGeom>
              <a:avLst/>
              <a:gdLst/>
              <a:ahLst/>
              <a:cxnLst/>
              <a:rect l="0" t="0" r="0" b="0"/>
              <a:pathLst>
                <a:path w="120000" h="120000" extrusionOk="0">
                  <a:moveTo>
                    <a:pt x="8412" y="60000"/>
                  </a:moveTo>
                  <a:lnTo>
                    <a:pt x="8412" y="60000"/>
                  </a:lnTo>
                  <a:cubicBezTo>
                    <a:pt x="8412" y="32961"/>
                    <a:pt x="29287" y="10511"/>
                    <a:pt x="56253" y="8547"/>
                  </a:cubicBezTo>
                  <a:cubicBezTo>
                    <a:pt x="83219" y="6583"/>
                    <a:pt x="107126" y="25773"/>
                    <a:pt x="111043" y="52526"/>
                  </a:cubicBezTo>
                  <a:cubicBezTo>
                    <a:pt x="114960" y="79278"/>
                    <a:pt x="97558" y="104517"/>
                    <a:pt x="71161" y="110366"/>
                  </a:cubicBezTo>
                  <a:lnTo>
                    <a:pt x="70591" y="118428"/>
                  </a:lnTo>
                  <a:lnTo>
                    <a:pt x="56830" y="104889"/>
                  </a:lnTo>
                  <a:lnTo>
                    <a:pt x="72704" y="88506"/>
                  </a:lnTo>
                  <a:lnTo>
                    <a:pt x="72144" y="96443"/>
                  </a:lnTo>
                  <a:lnTo>
                    <a:pt x="72144" y="96443"/>
                  </a:lnTo>
                  <a:cubicBezTo>
                    <a:pt x="90760" y="90239"/>
                    <a:pt x="101708" y="70999"/>
                    <a:pt x="97532" y="51824"/>
                  </a:cubicBezTo>
                  <a:cubicBezTo>
                    <a:pt x="93356" y="32650"/>
                    <a:pt x="75399" y="19706"/>
                    <a:pt x="55889" y="21806"/>
                  </a:cubicBezTo>
                  <a:cubicBezTo>
                    <a:pt x="36378" y="23906"/>
                    <a:pt x="21588" y="40375"/>
                    <a:pt x="21588" y="60000"/>
                  </a:cubicBezTo>
                  <a:close/>
                </a:path>
              </a:pathLst>
            </a:custGeom>
            <a:solidFill>
              <a:srgbClr val="D5DBE5"/>
            </a:solidFill>
            <a:ln w="12700" cap="flat" cmpd="sng">
              <a:solidFill>
                <a:schemeClr val="dk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2" name="Shape 422"/>
            <p:cNvSpPr/>
            <p:nvPr/>
          </p:nvSpPr>
          <p:spPr>
            <a:xfrm>
              <a:off x="2727366" y="779431"/>
              <a:ext cx="1552617" cy="591286"/>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txBox="1"/>
            <p:nvPr/>
          </p:nvSpPr>
          <p:spPr>
            <a:xfrm>
              <a:off x="2727366" y="779431"/>
              <a:ext cx="1552617" cy="591286"/>
            </a:xfrm>
            <a:prstGeom prst="rect">
              <a:avLst/>
            </a:prstGeom>
            <a:noFill/>
            <a:ln>
              <a:noFill/>
            </a:ln>
          </p:spPr>
          <p:txBody>
            <a:bodyPr lIns="11425" tIns="11425" rIns="11425" bIns="1142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   Unconscious Incompetence</a:t>
              </a:r>
            </a:p>
          </p:txBody>
        </p:sp>
        <p:sp>
          <p:nvSpPr>
            <p:cNvPr id="424" name="Shape 424"/>
            <p:cNvSpPr/>
            <p:nvPr/>
          </p:nvSpPr>
          <p:spPr>
            <a:xfrm>
              <a:off x="1941316" y="1217982"/>
              <a:ext cx="2119309" cy="2119523"/>
            </a:xfrm>
            <a:custGeom>
              <a:avLst/>
              <a:gdLst/>
              <a:ahLst/>
              <a:cxnLst/>
              <a:rect l="0" t="0" r="0" b="0"/>
              <a:pathLst>
                <a:path w="120000" h="120000" extrusionOk="0">
                  <a:moveTo>
                    <a:pt x="96480" y="23523"/>
                  </a:moveTo>
                  <a:lnTo>
                    <a:pt x="87163" y="32839"/>
                  </a:lnTo>
                  <a:cubicBezTo>
                    <a:pt x="75943" y="21617"/>
                    <a:pt x="58979" y="18449"/>
                    <a:pt x="44466" y="24867"/>
                  </a:cubicBezTo>
                  <a:cubicBezTo>
                    <a:pt x="29953" y="31284"/>
                    <a:pt x="20880" y="45965"/>
                    <a:pt x="21630" y="61817"/>
                  </a:cubicBezTo>
                  <a:cubicBezTo>
                    <a:pt x="22381" y="77668"/>
                    <a:pt x="32801" y="91426"/>
                    <a:pt x="47855" y="96443"/>
                  </a:cubicBezTo>
                  <a:lnTo>
                    <a:pt x="47295" y="88506"/>
                  </a:lnTo>
                  <a:lnTo>
                    <a:pt x="63169" y="104889"/>
                  </a:lnTo>
                  <a:lnTo>
                    <a:pt x="49408" y="118428"/>
                  </a:lnTo>
                  <a:lnTo>
                    <a:pt x="48838" y="110366"/>
                  </a:lnTo>
                  <a:lnTo>
                    <a:pt x="48838" y="110366"/>
                  </a:lnTo>
                  <a:cubicBezTo>
                    <a:pt x="27395" y="105615"/>
                    <a:pt x="11311" y="87806"/>
                    <a:pt x="8761" y="65991"/>
                  </a:cubicBezTo>
                  <a:cubicBezTo>
                    <a:pt x="6210" y="44175"/>
                    <a:pt x="17751" y="23137"/>
                    <a:pt x="37520" y="13566"/>
                  </a:cubicBezTo>
                  <a:cubicBezTo>
                    <a:pt x="57289" y="3995"/>
                    <a:pt x="80950" y="7991"/>
                    <a:pt x="96480" y="23523"/>
                  </a:cubicBezTo>
                  <a:close/>
                </a:path>
              </a:pathLst>
            </a:custGeom>
            <a:solidFill>
              <a:srgbClr val="ACB8CA"/>
            </a:solidFill>
            <a:ln w="12700" cap="flat" cmpd="sng">
              <a:solidFill>
                <a:schemeClr val="dk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5" name="Shape 425"/>
            <p:cNvSpPr/>
            <p:nvPr/>
          </p:nvSpPr>
          <p:spPr>
            <a:xfrm>
              <a:off x="2336483" y="1987440"/>
              <a:ext cx="1496368" cy="591286"/>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6" name="Shape 426"/>
            <p:cNvSpPr txBox="1"/>
            <p:nvPr/>
          </p:nvSpPr>
          <p:spPr>
            <a:xfrm>
              <a:off x="2336483" y="1987440"/>
              <a:ext cx="1496368" cy="591286"/>
            </a:xfrm>
            <a:prstGeom prst="rect">
              <a:avLst/>
            </a:prstGeom>
            <a:noFill/>
            <a:ln>
              <a:noFill/>
            </a:ln>
          </p:spPr>
          <p:txBody>
            <a:bodyPr lIns="11425" tIns="11425" rIns="11425" bIns="1142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Conscious Incompetence</a:t>
              </a:r>
            </a:p>
          </p:txBody>
        </p:sp>
        <p:sp>
          <p:nvSpPr>
            <p:cNvPr id="427" name="Shape 427"/>
            <p:cNvSpPr/>
            <p:nvPr/>
          </p:nvSpPr>
          <p:spPr>
            <a:xfrm>
              <a:off x="2530080" y="2440459"/>
              <a:ext cx="2119309" cy="2119523"/>
            </a:xfrm>
            <a:custGeom>
              <a:avLst/>
              <a:gdLst/>
              <a:ahLst/>
              <a:cxnLst/>
              <a:rect l="0" t="0" r="0" b="0"/>
              <a:pathLst>
                <a:path w="120000" h="120000" extrusionOk="0">
                  <a:moveTo>
                    <a:pt x="23519" y="23523"/>
                  </a:moveTo>
                  <a:lnTo>
                    <a:pt x="23519" y="23523"/>
                  </a:lnTo>
                  <a:cubicBezTo>
                    <a:pt x="39049" y="7991"/>
                    <a:pt x="62710" y="3995"/>
                    <a:pt x="82479" y="13566"/>
                  </a:cubicBezTo>
                  <a:cubicBezTo>
                    <a:pt x="102248" y="23137"/>
                    <a:pt x="113789" y="44175"/>
                    <a:pt x="111238" y="65991"/>
                  </a:cubicBezTo>
                  <a:cubicBezTo>
                    <a:pt x="108688" y="87806"/>
                    <a:pt x="92604" y="105615"/>
                    <a:pt x="71161" y="110366"/>
                  </a:cubicBezTo>
                  <a:lnTo>
                    <a:pt x="70591" y="118428"/>
                  </a:lnTo>
                  <a:lnTo>
                    <a:pt x="56830" y="104889"/>
                  </a:lnTo>
                  <a:lnTo>
                    <a:pt x="72704" y="88506"/>
                  </a:lnTo>
                  <a:lnTo>
                    <a:pt x="72144" y="96443"/>
                  </a:lnTo>
                  <a:lnTo>
                    <a:pt x="72144" y="96443"/>
                  </a:lnTo>
                  <a:cubicBezTo>
                    <a:pt x="87198" y="91426"/>
                    <a:pt x="97618" y="77668"/>
                    <a:pt x="98369" y="61817"/>
                  </a:cubicBezTo>
                  <a:cubicBezTo>
                    <a:pt x="99119" y="45965"/>
                    <a:pt x="90046" y="31284"/>
                    <a:pt x="75533" y="24867"/>
                  </a:cubicBezTo>
                  <a:cubicBezTo>
                    <a:pt x="61020" y="18449"/>
                    <a:pt x="44056" y="21617"/>
                    <a:pt x="32836" y="32839"/>
                  </a:cubicBezTo>
                  <a:close/>
                </a:path>
              </a:pathLst>
            </a:custGeom>
            <a:solidFill>
              <a:srgbClr val="157359"/>
            </a:solidFill>
            <a:ln w="12700" cap="flat" cmpd="sng">
              <a:solidFill>
                <a:schemeClr val="dk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8" name="Shape 428"/>
            <p:cNvSpPr/>
            <p:nvPr/>
          </p:nvSpPr>
          <p:spPr>
            <a:xfrm>
              <a:off x="2997990" y="3207671"/>
              <a:ext cx="1182693" cy="591286"/>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9" name="Shape 429"/>
            <p:cNvSpPr txBox="1"/>
            <p:nvPr/>
          </p:nvSpPr>
          <p:spPr>
            <a:xfrm>
              <a:off x="2997990" y="3207671"/>
              <a:ext cx="1182693" cy="591286"/>
            </a:xfrm>
            <a:prstGeom prst="rect">
              <a:avLst/>
            </a:prstGeom>
            <a:noFill/>
            <a:ln>
              <a:noFill/>
            </a:ln>
          </p:spPr>
          <p:txBody>
            <a:bodyPr lIns="10775" tIns="10775" rIns="10775" bIns="1077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1700">
                  <a:solidFill>
                    <a:schemeClr val="dk1"/>
                  </a:solidFill>
                  <a:latin typeface="Calibri"/>
                  <a:ea typeface="Calibri"/>
                  <a:cs typeface="Calibri"/>
                  <a:sym typeface="Calibri"/>
                </a:rPr>
                <a:t>Conscious Competence</a:t>
              </a:r>
            </a:p>
          </p:txBody>
        </p:sp>
        <p:sp>
          <p:nvSpPr>
            <p:cNvPr id="430" name="Shape 430"/>
            <p:cNvSpPr/>
            <p:nvPr/>
          </p:nvSpPr>
          <p:spPr>
            <a:xfrm>
              <a:off x="2092383" y="3798957"/>
              <a:ext cx="1820753" cy="1821632"/>
            </a:xfrm>
            <a:prstGeom prst="blockArc">
              <a:avLst>
                <a:gd name="adj1" fmla="val 0"/>
                <a:gd name="adj2" fmla="val 18900000"/>
                <a:gd name="adj3" fmla="val 12740"/>
              </a:avLst>
            </a:prstGeom>
            <a:solidFill>
              <a:srgbClr val="323F4F"/>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1" name="Shape 431"/>
            <p:cNvSpPr/>
            <p:nvPr/>
          </p:nvSpPr>
          <p:spPr>
            <a:xfrm>
              <a:off x="2406841" y="4427901"/>
              <a:ext cx="1182693" cy="591286"/>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2" name="Shape 432"/>
            <p:cNvSpPr txBox="1"/>
            <p:nvPr/>
          </p:nvSpPr>
          <p:spPr>
            <a:xfrm>
              <a:off x="2406841" y="4427901"/>
              <a:ext cx="1182693" cy="591286"/>
            </a:xfrm>
            <a:prstGeom prst="rect">
              <a:avLst/>
            </a:prstGeom>
            <a:noFill/>
            <a:ln>
              <a:noFill/>
            </a:ln>
          </p:spPr>
          <p:txBody>
            <a:bodyPr lIns="10775" tIns="10775" rIns="10775" bIns="10775"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1700">
                  <a:solidFill>
                    <a:schemeClr val="dk1"/>
                  </a:solidFill>
                  <a:latin typeface="Calibri"/>
                  <a:ea typeface="Calibri"/>
                  <a:cs typeface="Calibri"/>
                  <a:sym typeface="Calibri"/>
                </a:rPr>
                <a:t>Unconscious Competence</a:t>
              </a:r>
            </a:p>
          </p:txBody>
        </p:sp>
      </p:grpSp>
      <p:sp>
        <p:nvSpPr>
          <p:cNvPr id="433" name="Shape 433"/>
          <p:cNvSpPr txBox="1"/>
          <p:nvPr/>
        </p:nvSpPr>
        <p:spPr>
          <a:xfrm>
            <a:off x="164800" y="68175"/>
            <a:ext cx="47466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Calibri"/>
                <a:ea typeface="Calibri"/>
                <a:cs typeface="Calibri"/>
                <a:sym typeface="Calibri"/>
              </a:rPr>
              <a:t>Time to Assess Your Knowledge</a:t>
            </a:r>
          </a:p>
        </p:txBody>
      </p:sp>
      <p:grpSp>
        <p:nvGrpSpPr>
          <p:cNvPr id="434" name="Shape 434"/>
          <p:cNvGrpSpPr/>
          <p:nvPr/>
        </p:nvGrpSpPr>
        <p:grpSpPr>
          <a:xfrm>
            <a:off x="1706461" y="591391"/>
            <a:ext cx="5094888" cy="5410199"/>
            <a:chOff x="0" y="0"/>
            <a:chExt cx="5094888" cy="5410199"/>
          </a:xfrm>
        </p:grpSpPr>
        <p:sp>
          <p:nvSpPr>
            <p:cNvPr id="435" name="Shape 435"/>
            <p:cNvSpPr/>
            <p:nvPr/>
          </p:nvSpPr>
          <p:spPr>
            <a:xfrm>
              <a:off x="0" y="0"/>
              <a:ext cx="4075911" cy="1190244"/>
            </a:xfrm>
            <a:prstGeom prst="roundRect">
              <a:avLst>
                <a:gd name="adj" fmla="val 10000"/>
              </a:avLst>
            </a:prstGeom>
            <a:solidFill>
              <a:srgbClr val="ACB8CA"/>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6" name="Shape 436"/>
            <p:cNvSpPr txBox="1"/>
            <p:nvPr/>
          </p:nvSpPr>
          <p:spPr>
            <a:xfrm>
              <a:off x="34860" y="34860"/>
              <a:ext cx="2690970" cy="1120521"/>
            </a:xfrm>
            <a:prstGeom prst="rect">
              <a:avLst/>
            </a:prstGeom>
            <a:noFill/>
            <a:ln>
              <a:noFill/>
            </a:ln>
          </p:spPr>
          <p:txBody>
            <a:bodyPr lIns="72375" tIns="72375" rIns="72375" bIns="7237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900">
                  <a:solidFill>
                    <a:schemeClr val="lt1"/>
                  </a:solidFill>
                  <a:latin typeface="Calibri"/>
                  <a:ea typeface="Calibri"/>
                  <a:cs typeface="Calibri"/>
                  <a:sym typeface="Calibri"/>
                </a:rPr>
                <a:t>You don’t even know that you don’t know how to do something.</a:t>
              </a:r>
            </a:p>
          </p:txBody>
        </p:sp>
        <p:sp>
          <p:nvSpPr>
            <p:cNvPr id="437" name="Shape 437"/>
            <p:cNvSpPr/>
            <p:nvPr/>
          </p:nvSpPr>
          <p:spPr>
            <a:xfrm>
              <a:off x="341357" y="1406651"/>
              <a:ext cx="4075911" cy="1190244"/>
            </a:xfrm>
            <a:prstGeom prst="roundRect">
              <a:avLst>
                <a:gd name="adj" fmla="val 10000"/>
              </a:avLst>
            </a:prstGeom>
            <a:solidFill>
              <a:srgbClr val="8296B0"/>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8" name="Shape 438"/>
            <p:cNvSpPr txBox="1"/>
            <p:nvPr/>
          </p:nvSpPr>
          <p:spPr>
            <a:xfrm>
              <a:off x="376217" y="1441512"/>
              <a:ext cx="2891172" cy="1120521"/>
            </a:xfrm>
            <a:prstGeom prst="rect">
              <a:avLst/>
            </a:prstGeom>
            <a:noFill/>
            <a:ln>
              <a:noFill/>
            </a:ln>
          </p:spPr>
          <p:txBody>
            <a:bodyPr lIns="72375" tIns="72375" rIns="72375" bIns="7237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900">
                  <a:solidFill>
                    <a:schemeClr val="lt1"/>
                  </a:solidFill>
                  <a:latin typeface="Calibri"/>
                  <a:ea typeface="Calibri"/>
                  <a:cs typeface="Calibri"/>
                  <a:sym typeface="Calibri"/>
                </a:rPr>
                <a:t>You know that you don’t know how to do something.</a:t>
              </a:r>
            </a:p>
          </p:txBody>
        </p:sp>
        <p:sp>
          <p:nvSpPr>
            <p:cNvPr id="439" name="Shape 439"/>
            <p:cNvSpPr/>
            <p:nvPr/>
          </p:nvSpPr>
          <p:spPr>
            <a:xfrm>
              <a:off x="677620" y="2813303"/>
              <a:ext cx="4075911" cy="1190244"/>
            </a:xfrm>
            <a:prstGeom prst="roundRect">
              <a:avLst>
                <a:gd name="adj" fmla="val 10000"/>
              </a:avLst>
            </a:prstGeom>
            <a:solidFill>
              <a:srgbClr val="323F4F"/>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0" name="Shape 440"/>
            <p:cNvSpPr txBox="1"/>
            <p:nvPr/>
          </p:nvSpPr>
          <p:spPr>
            <a:xfrm>
              <a:off x="712481" y="2848165"/>
              <a:ext cx="2896268" cy="1120520"/>
            </a:xfrm>
            <a:prstGeom prst="rect">
              <a:avLst/>
            </a:prstGeom>
            <a:noFill/>
            <a:ln>
              <a:noFill/>
            </a:ln>
          </p:spPr>
          <p:txBody>
            <a:bodyPr lIns="72375" tIns="72375" rIns="72375" bIns="7237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900">
                  <a:solidFill>
                    <a:schemeClr val="lt1"/>
                  </a:solidFill>
                  <a:latin typeface="Calibri"/>
                  <a:ea typeface="Calibri"/>
                  <a:cs typeface="Calibri"/>
                  <a:sym typeface="Calibri"/>
                </a:rPr>
                <a:t>You know that you know how to do something, and it still takes effort.	</a:t>
              </a:r>
            </a:p>
          </p:txBody>
        </p:sp>
        <p:sp>
          <p:nvSpPr>
            <p:cNvPr id="441" name="Shape 441"/>
            <p:cNvSpPr/>
            <p:nvPr/>
          </p:nvSpPr>
          <p:spPr>
            <a:xfrm>
              <a:off x="1018976" y="4219955"/>
              <a:ext cx="4075911" cy="1190244"/>
            </a:xfrm>
            <a:prstGeom prst="roundRect">
              <a:avLst>
                <a:gd name="adj" fmla="val 10000"/>
              </a:avLst>
            </a:prstGeom>
            <a:solidFill>
              <a:srgbClr val="222A3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2" name="Shape 442"/>
            <p:cNvSpPr txBox="1"/>
            <p:nvPr/>
          </p:nvSpPr>
          <p:spPr>
            <a:xfrm>
              <a:off x="1053837" y="4254817"/>
              <a:ext cx="2891172" cy="1120520"/>
            </a:xfrm>
            <a:prstGeom prst="rect">
              <a:avLst/>
            </a:prstGeom>
            <a:noFill/>
            <a:ln>
              <a:noFill/>
            </a:ln>
          </p:spPr>
          <p:txBody>
            <a:bodyPr lIns="72375" tIns="72375" rIns="72375" bIns="7237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900">
                  <a:solidFill>
                    <a:schemeClr val="lt1"/>
                  </a:solidFill>
                  <a:latin typeface="Calibri"/>
                  <a:ea typeface="Calibri"/>
                  <a:cs typeface="Calibri"/>
                  <a:sym typeface="Calibri"/>
                </a:rPr>
                <a:t>You know how to do something and the process is automatic.</a:t>
              </a:r>
            </a:p>
          </p:txBody>
        </p:sp>
        <p:sp>
          <p:nvSpPr>
            <p:cNvPr id="443" name="Shape 443"/>
            <p:cNvSpPr/>
            <p:nvPr/>
          </p:nvSpPr>
          <p:spPr>
            <a:xfrm>
              <a:off x="3302253" y="911617"/>
              <a:ext cx="773657" cy="773657"/>
            </a:xfrm>
            <a:prstGeom prst="downArrow">
              <a:avLst>
                <a:gd name="adj1" fmla="val 55000"/>
                <a:gd name="adj2" fmla="val 45000"/>
              </a:avLst>
            </a:prstGeom>
            <a:solidFill>
              <a:srgbClr val="B2CFC3">
                <a:alpha val="89803"/>
              </a:srgbClr>
            </a:solidFill>
            <a:ln w="12700" cap="flat" cmpd="sng">
              <a:solidFill>
                <a:srgbClr val="B2CFC3">
                  <a:alpha val="89803"/>
                </a:srgbClr>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4" name="Shape 444"/>
            <p:cNvSpPr txBox="1"/>
            <p:nvPr/>
          </p:nvSpPr>
          <p:spPr>
            <a:xfrm>
              <a:off x="3476326" y="911617"/>
              <a:ext cx="425511" cy="582177"/>
            </a:xfrm>
            <a:prstGeom prst="rect">
              <a:avLst/>
            </a:prstGeom>
            <a:noFill/>
            <a:ln>
              <a:noFill/>
            </a:ln>
          </p:spPr>
          <p:txBody>
            <a:bodyPr lIns="44450" tIns="44450" rIns="44450" bIns="44450" anchor="ctr" anchorCtr="0">
              <a:noAutofit/>
            </a:bodyPr>
            <a:lstStyle/>
            <a:p>
              <a:pPr marL="0" marR="0" lvl="0" indent="0" algn="ctr" rtl="0">
                <a:lnSpc>
                  <a:spcPct val="90000"/>
                </a:lnSpc>
                <a:spcBef>
                  <a:spcPts val="0"/>
                </a:spcBef>
                <a:spcAft>
                  <a:spcPts val="0"/>
                </a:spcAft>
                <a:buClr>
                  <a:schemeClr val="dk1"/>
                </a:buClr>
                <a:buFont typeface="Calibri"/>
                <a:buNone/>
              </a:pPr>
              <a:endParaRPr sz="3500">
                <a:solidFill>
                  <a:schemeClr val="dk1"/>
                </a:solidFill>
                <a:latin typeface="Calibri"/>
                <a:ea typeface="Calibri"/>
                <a:cs typeface="Calibri"/>
                <a:sym typeface="Calibri"/>
              </a:endParaRPr>
            </a:p>
          </p:txBody>
        </p:sp>
        <p:sp>
          <p:nvSpPr>
            <p:cNvPr id="445" name="Shape 445"/>
            <p:cNvSpPr/>
            <p:nvPr/>
          </p:nvSpPr>
          <p:spPr>
            <a:xfrm>
              <a:off x="3643610" y="2318269"/>
              <a:ext cx="773657" cy="773657"/>
            </a:xfrm>
            <a:prstGeom prst="downArrow">
              <a:avLst>
                <a:gd name="adj1" fmla="val 55000"/>
                <a:gd name="adj2" fmla="val 45000"/>
              </a:avLst>
            </a:prstGeom>
            <a:solidFill>
              <a:srgbClr val="B2CFC3">
                <a:alpha val="89803"/>
              </a:srgbClr>
            </a:solidFill>
            <a:ln w="12700" cap="flat" cmpd="sng">
              <a:solidFill>
                <a:srgbClr val="B2CFC3">
                  <a:alpha val="89803"/>
                </a:srgbClr>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6" name="Shape 446"/>
            <p:cNvSpPr txBox="1"/>
            <p:nvPr/>
          </p:nvSpPr>
          <p:spPr>
            <a:xfrm>
              <a:off x="3817683" y="2318269"/>
              <a:ext cx="425511" cy="582177"/>
            </a:xfrm>
            <a:prstGeom prst="rect">
              <a:avLst/>
            </a:prstGeom>
            <a:noFill/>
            <a:ln>
              <a:noFill/>
            </a:ln>
          </p:spPr>
          <p:txBody>
            <a:bodyPr lIns="44450" tIns="44450" rIns="44450" bIns="44450" anchor="ctr" anchorCtr="0">
              <a:noAutofit/>
            </a:bodyPr>
            <a:lstStyle/>
            <a:p>
              <a:pPr marL="0" marR="0" lvl="0" indent="0" algn="ctr" rtl="0">
                <a:lnSpc>
                  <a:spcPct val="90000"/>
                </a:lnSpc>
                <a:spcBef>
                  <a:spcPts val="0"/>
                </a:spcBef>
                <a:spcAft>
                  <a:spcPts val="0"/>
                </a:spcAft>
                <a:buClr>
                  <a:schemeClr val="dk1"/>
                </a:buClr>
                <a:buFont typeface="Calibri"/>
                <a:buNone/>
              </a:pPr>
              <a:endParaRPr sz="3500">
                <a:solidFill>
                  <a:schemeClr val="dk1"/>
                </a:solidFill>
                <a:latin typeface="Calibri"/>
                <a:ea typeface="Calibri"/>
                <a:cs typeface="Calibri"/>
                <a:sym typeface="Calibri"/>
              </a:endParaRPr>
            </a:p>
          </p:txBody>
        </p:sp>
        <p:sp>
          <p:nvSpPr>
            <p:cNvPr id="447" name="Shape 447"/>
            <p:cNvSpPr/>
            <p:nvPr/>
          </p:nvSpPr>
          <p:spPr>
            <a:xfrm>
              <a:off x="3979873" y="3724921"/>
              <a:ext cx="773657" cy="773657"/>
            </a:xfrm>
            <a:prstGeom prst="downArrow">
              <a:avLst>
                <a:gd name="adj1" fmla="val 55000"/>
                <a:gd name="adj2" fmla="val 45000"/>
              </a:avLst>
            </a:prstGeom>
            <a:solidFill>
              <a:srgbClr val="B2CFC3">
                <a:alpha val="89803"/>
              </a:srgbClr>
            </a:solidFill>
            <a:ln w="12700" cap="flat" cmpd="sng">
              <a:solidFill>
                <a:srgbClr val="B2CFC3">
                  <a:alpha val="89803"/>
                </a:srgbClr>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8" name="Shape 448"/>
            <p:cNvSpPr txBox="1"/>
            <p:nvPr/>
          </p:nvSpPr>
          <p:spPr>
            <a:xfrm>
              <a:off x="4153946" y="3724921"/>
              <a:ext cx="425511" cy="582177"/>
            </a:xfrm>
            <a:prstGeom prst="rect">
              <a:avLst/>
            </a:prstGeom>
            <a:noFill/>
            <a:ln>
              <a:noFill/>
            </a:ln>
          </p:spPr>
          <p:txBody>
            <a:bodyPr lIns="44450" tIns="44450" rIns="44450" bIns="44450" anchor="ctr" anchorCtr="0">
              <a:noAutofit/>
            </a:bodyPr>
            <a:lstStyle/>
            <a:p>
              <a:pPr marL="0" marR="0" lvl="0" indent="0" algn="ctr" rtl="0">
                <a:lnSpc>
                  <a:spcPct val="90000"/>
                </a:lnSpc>
                <a:spcBef>
                  <a:spcPts val="0"/>
                </a:spcBef>
                <a:spcAft>
                  <a:spcPts val="0"/>
                </a:spcAft>
                <a:buClr>
                  <a:schemeClr val="dk1"/>
                </a:buClr>
                <a:buFont typeface="Calibri"/>
                <a:buNone/>
              </a:pPr>
              <a:endParaRPr sz="3500">
                <a:solidFill>
                  <a:schemeClr val="dk1"/>
                </a:solidFill>
                <a:latin typeface="Calibri"/>
                <a:ea typeface="Calibri"/>
                <a:cs typeface="Calibri"/>
                <a:sym typeface="Calibri"/>
              </a:endParaRPr>
            </a:p>
          </p:txBody>
        </p:sp>
      </p:grpSp>
      <p:sp>
        <p:nvSpPr>
          <p:cNvPr id="449" name="Shape 449"/>
          <p:cNvSpPr/>
          <p:nvPr/>
        </p:nvSpPr>
        <p:spPr>
          <a:xfrm>
            <a:off x="1524000" y="6410887"/>
            <a:ext cx="9144000" cy="33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latin typeface="Arial"/>
                <a:ea typeface="Arial"/>
                <a:cs typeface="Arial"/>
                <a:sym typeface="Arial"/>
              </a:rPr>
              <a:t>Feedback on materials should be directed to jumpstart@nea.org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507023" y="83283"/>
            <a:ext cx="10515600" cy="1325700"/>
          </a:xfrm>
          <a:prstGeom prst="rect">
            <a:avLst/>
          </a:prstGeom>
          <a:solidFill>
            <a:srgbClr val="FFCDD6"/>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endParaRPr sz="3959" dirty="0"/>
          </a:p>
          <a:p>
            <a:pPr marL="0" marR="0" lvl="0" indent="0" algn="ctr" rtl="0">
              <a:lnSpc>
                <a:spcPct val="90000"/>
              </a:lnSpc>
              <a:spcBef>
                <a:spcPts val="0"/>
              </a:spcBef>
              <a:buClr>
                <a:schemeClr val="dk1"/>
              </a:buClr>
              <a:buSzPct val="25000"/>
              <a:buFont typeface="Calibri"/>
              <a:buNone/>
            </a:pPr>
            <a:r>
              <a:rPr lang="en-US" sz="3959" dirty="0" smtClean="0"/>
              <a:t>Component 1 Deep Read</a:t>
            </a:r>
            <a:r>
              <a:rPr lang="en-US" sz="3959" b="0" i="0" u="none" strike="noStrike" cap="none" dirty="0">
                <a:solidFill>
                  <a:schemeClr val="dk1"/>
                </a:solidFill>
                <a:latin typeface="Calibri"/>
                <a:ea typeface="Calibri"/>
                <a:cs typeface="Calibri"/>
                <a:sym typeface="Calibri"/>
              </a:rPr>
              <a:t/>
            </a:r>
            <a:br>
              <a:rPr lang="en-US" sz="3959" b="0" i="0" u="none" strike="noStrike" cap="none" dirty="0">
                <a:solidFill>
                  <a:schemeClr val="dk1"/>
                </a:solidFill>
                <a:latin typeface="Calibri"/>
                <a:ea typeface="Calibri"/>
                <a:cs typeface="Calibri"/>
                <a:sym typeface="Calibri"/>
              </a:rPr>
            </a:br>
            <a:endParaRPr lang="en-US" sz="3959" b="0" i="0" u="none" strike="noStrike" cap="none" dirty="0">
              <a:solidFill>
                <a:schemeClr val="dk1"/>
              </a:solidFill>
              <a:latin typeface="Calibri"/>
              <a:ea typeface="Calibri"/>
              <a:cs typeface="Calibri"/>
              <a:sym typeface="Calibri"/>
            </a:endParaRPr>
          </a:p>
        </p:txBody>
      </p:sp>
      <p:sp>
        <p:nvSpPr>
          <p:cNvPr id="456" name="Shape 456"/>
          <p:cNvSpPr txBox="1">
            <a:spLocks noGrp="1"/>
          </p:cNvSpPr>
          <p:nvPr>
            <p:ph type="body" idx="1"/>
          </p:nvPr>
        </p:nvSpPr>
        <p:spPr>
          <a:xfrm>
            <a:off x="133953" y="1233136"/>
            <a:ext cx="11814793"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a:p>
            <a:pPr marL="457200" marR="0" lvl="0" indent="-457200" algn="l" rtl="0">
              <a:lnSpc>
                <a:spcPct val="90000"/>
              </a:lnSpc>
              <a:spcBef>
                <a:spcPts val="1000"/>
              </a:spcBef>
              <a:buClr>
                <a:schemeClr val="dk1"/>
              </a:buClr>
              <a:buSzPct val="100000"/>
              <a:buFontTx/>
              <a:buChar char="-"/>
            </a:pPr>
            <a:r>
              <a:rPr lang="en-US" sz="2800" b="0" i="0" u="none" strike="noStrike" cap="none" dirty="0" smtClean="0">
                <a:solidFill>
                  <a:schemeClr val="dk1"/>
                </a:solidFill>
                <a:latin typeface="Calibri"/>
                <a:ea typeface="Calibri"/>
                <a:cs typeface="Calibri"/>
                <a:sym typeface="Calibri"/>
              </a:rPr>
              <a:t>Read the overview of your component 1 directions (pgs. 1-3/4) of your portfolio directions</a:t>
            </a:r>
          </a:p>
          <a:p>
            <a:pPr marL="457200" marR="0" lvl="0" indent="-457200" algn="l" rtl="0">
              <a:lnSpc>
                <a:spcPct val="90000"/>
              </a:lnSpc>
              <a:spcBef>
                <a:spcPts val="1000"/>
              </a:spcBef>
              <a:buClr>
                <a:schemeClr val="dk1"/>
              </a:buClr>
              <a:buSzPct val="100000"/>
              <a:buFontTx/>
              <a:buChar char="-"/>
            </a:pPr>
            <a:r>
              <a:rPr lang="en-US" i="1" dirty="0" smtClean="0"/>
              <a:t>Remember</a:t>
            </a:r>
            <a:r>
              <a:rPr lang="en-US" i="1" dirty="0"/>
              <a:t>, the range of the exercises is matched to the certificate, NOT your job</a:t>
            </a:r>
            <a:r>
              <a:rPr lang="en-US" i="1" dirty="0" smtClean="0"/>
              <a:t>.</a:t>
            </a:r>
          </a:p>
          <a:p>
            <a:pPr marL="457200" indent="-457200">
              <a:buFontTx/>
              <a:buChar char="-"/>
            </a:pPr>
            <a:r>
              <a:rPr lang="en-US" dirty="0" smtClean="0"/>
              <a:t>CRI</a:t>
            </a:r>
            <a:r>
              <a:rPr lang="en-US" i="1" dirty="0" smtClean="0"/>
              <a:t> #</a:t>
            </a:r>
            <a:r>
              <a:rPr lang="en-US" i="1" dirty="0" err="1" smtClean="0"/>
              <a:t>BestAdviceEver</a:t>
            </a:r>
            <a:r>
              <a:rPr lang="en-US" i="1" dirty="0" smtClean="0"/>
              <a:t> </a:t>
            </a:r>
            <a:r>
              <a:rPr lang="en-US" dirty="0" smtClean="0"/>
              <a:t>Read- read- and re-read your standards! </a:t>
            </a:r>
          </a:p>
          <a:p>
            <a:pPr marL="457200" indent="-457200">
              <a:buFontTx/>
              <a:buChar char="-"/>
            </a:pPr>
            <a:r>
              <a:rPr lang="en-US" dirty="0" smtClean="0"/>
              <a:t>Turn to the Standards measured by your Comp 1 Selected Response (SRI)</a:t>
            </a:r>
          </a:p>
          <a:p>
            <a:pPr marL="457200" indent="-457200">
              <a:buFontTx/>
              <a:buChar char="-"/>
            </a:pPr>
            <a:r>
              <a:rPr lang="en-US" dirty="0" smtClean="0"/>
              <a:t>(each certificate is different; i.e. MC Gen is only Standard IV- Knowledge of Content and Curriculum, AYA Social Studies is Standards IV and III</a:t>
            </a:r>
          </a:p>
          <a:p>
            <a:pPr marL="914400" lvl="1" indent="-457200">
              <a:buFontTx/>
              <a:buChar char="-"/>
            </a:pPr>
            <a:r>
              <a:rPr lang="en-US" dirty="0" smtClean="0"/>
              <a:t>Review your required Standards- we will take 15 minutes for this activity please no talking – if you finish before others review others standards to ensure you have used them/their language throughout your writing in Comps 2-4! </a:t>
            </a:r>
            <a:endParaRPr lang="en-US" dirty="0"/>
          </a:p>
          <a:p>
            <a:pPr marL="228600" marR="0" lvl="0" indent="-228600" algn="l" rtl="0">
              <a:lnSpc>
                <a:spcPct val="90000"/>
              </a:lnSpc>
              <a:spcBef>
                <a:spcPts val="1000"/>
              </a:spcBef>
              <a:buClr>
                <a:schemeClr val="dk1"/>
              </a:buClr>
              <a:buSzPct val="100000"/>
              <a:buFont typeface="Arial"/>
              <a:buNone/>
            </a:pPr>
            <a:endParaRPr lang="en-US" sz="2800" b="0" i="0" u="none" strike="noStrike" cap="none" dirty="0" smtClean="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r>
              <a:rPr lang="en-US" sz="2800" b="0" i="0" u="none" strike="noStrike" cap="none" dirty="0" smtClean="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6">
                                            <p:txEl>
                                              <p:pRg st="1" end="1"/>
                                            </p:txEl>
                                          </p:spTgt>
                                        </p:tgtEl>
                                        <p:attrNameLst>
                                          <p:attrName>style.visibility</p:attrName>
                                        </p:attrNameLst>
                                      </p:cBhvr>
                                      <p:to>
                                        <p:strVal val="visible"/>
                                      </p:to>
                                    </p:set>
                                    <p:animEffect transition="in" filter="fade">
                                      <p:cBhvr>
                                        <p:cTn id="7" dur="1000"/>
                                        <p:tgtEl>
                                          <p:spTgt spid="456">
                                            <p:txEl>
                                              <p:pRg st="1" end="1"/>
                                            </p:txEl>
                                          </p:spTgt>
                                        </p:tgtEl>
                                      </p:cBhvr>
                                    </p:animEffect>
                                    <p:anim calcmode="lin" valueType="num">
                                      <p:cBhvr>
                                        <p:cTn id="8" dur="1000" fill="hold"/>
                                        <p:tgtEl>
                                          <p:spTgt spid="45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6">
                                            <p:txEl>
                                              <p:pRg st="2" end="2"/>
                                            </p:txEl>
                                          </p:spTgt>
                                        </p:tgtEl>
                                        <p:attrNameLst>
                                          <p:attrName>style.visibility</p:attrName>
                                        </p:attrNameLst>
                                      </p:cBhvr>
                                      <p:to>
                                        <p:strVal val="visible"/>
                                      </p:to>
                                    </p:set>
                                    <p:animEffect transition="in" filter="fade">
                                      <p:cBhvr>
                                        <p:cTn id="14" dur="1000"/>
                                        <p:tgtEl>
                                          <p:spTgt spid="456">
                                            <p:txEl>
                                              <p:pRg st="2" end="2"/>
                                            </p:txEl>
                                          </p:spTgt>
                                        </p:tgtEl>
                                      </p:cBhvr>
                                    </p:animEffect>
                                    <p:anim calcmode="lin" valueType="num">
                                      <p:cBhvr>
                                        <p:cTn id="15" dur="1000" fill="hold"/>
                                        <p:tgtEl>
                                          <p:spTgt spid="45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6">
                                            <p:txEl>
                                              <p:pRg st="3" end="3"/>
                                            </p:txEl>
                                          </p:spTgt>
                                        </p:tgtEl>
                                        <p:attrNameLst>
                                          <p:attrName>style.visibility</p:attrName>
                                        </p:attrNameLst>
                                      </p:cBhvr>
                                      <p:to>
                                        <p:strVal val="visible"/>
                                      </p:to>
                                    </p:set>
                                    <p:animEffect transition="in" filter="fade">
                                      <p:cBhvr>
                                        <p:cTn id="21" dur="1000"/>
                                        <p:tgtEl>
                                          <p:spTgt spid="456">
                                            <p:txEl>
                                              <p:pRg st="3" end="3"/>
                                            </p:txEl>
                                          </p:spTgt>
                                        </p:tgtEl>
                                      </p:cBhvr>
                                    </p:animEffect>
                                    <p:anim calcmode="lin" valueType="num">
                                      <p:cBhvr>
                                        <p:cTn id="22" dur="1000" fill="hold"/>
                                        <p:tgtEl>
                                          <p:spTgt spid="45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5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56">
                                            <p:txEl>
                                              <p:pRg st="4" end="4"/>
                                            </p:txEl>
                                          </p:spTgt>
                                        </p:tgtEl>
                                        <p:attrNameLst>
                                          <p:attrName>style.visibility</p:attrName>
                                        </p:attrNameLst>
                                      </p:cBhvr>
                                      <p:to>
                                        <p:strVal val="visible"/>
                                      </p:to>
                                    </p:set>
                                    <p:animEffect transition="in" filter="fade">
                                      <p:cBhvr>
                                        <p:cTn id="28" dur="1000"/>
                                        <p:tgtEl>
                                          <p:spTgt spid="456">
                                            <p:txEl>
                                              <p:pRg st="4" end="4"/>
                                            </p:txEl>
                                          </p:spTgt>
                                        </p:tgtEl>
                                      </p:cBhvr>
                                    </p:animEffect>
                                    <p:anim calcmode="lin" valueType="num">
                                      <p:cBhvr>
                                        <p:cTn id="29" dur="1000" fill="hold"/>
                                        <p:tgtEl>
                                          <p:spTgt spid="45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5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56">
                                            <p:txEl>
                                              <p:pRg st="5" end="5"/>
                                            </p:txEl>
                                          </p:spTgt>
                                        </p:tgtEl>
                                        <p:attrNameLst>
                                          <p:attrName>style.visibility</p:attrName>
                                        </p:attrNameLst>
                                      </p:cBhvr>
                                      <p:to>
                                        <p:strVal val="visible"/>
                                      </p:to>
                                    </p:set>
                                    <p:animEffect transition="in" filter="fade">
                                      <p:cBhvr>
                                        <p:cTn id="35" dur="1000"/>
                                        <p:tgtEl>
                                          <p:spTgt spid="456">
                                            <p:txEl>
                                              <p:pRg st="5" end="5"/>
                                            </p:txEl>
                                          </p:spTgt>
                                        </p:tgtEl>
                                      </p:cBhvr>
                                    </p:animEffect>
                                    <p:anim calcmode="lin" valueType="num">
                                      <p:cBhvr>
                                        <p:cTn id="36" dur="1000" fill="hold"/>
                                        <p:tgtEl>
                                          <p:spTgt spid="45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56">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56">
                                            <p:txEl>
                                              <p:pRg st="6" end="6"/>
                                            </p:txEl>
                                          </p:spTgt>
                                        </p:tgtEl>
                                        <p:attrNameLst>
                                          <p:attrName>style.visibility</p:attrName>
                                        </p:attrNameLst>
                                      </p:cBhvr>
                                      <p:to>
                                        <p:strVal val="visible"/>
                                      </p:to>
                                    </p:set>
                                    <p:animEffect transition="in" filter="fade">
                                      <p:cBhvr>
                                        <p:cTn id="40" dur="1000"/>
                                        <p:tgtEl>
                                          <p:spTgt spid="456">
                                            <p:txEl>
                                              <p:pRg st="6" end="6"/>
                                            </p:txEl>
                                          </p:spTgt>
                                        </p:tgtEl>
                                      </p:cBhvr>
                                    </p:animEffect>
                                    <p:anim calcmode="lin" valueType="num">
                                      <p:cBhvr>
                                        <p:cTn id="41" dur="1000" fill="hold"/>
                                        <p:tgtEl>
                                          <p:spTgt spid="456">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5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56">
                                            <p:txEl>
                                              <p:pRg st="8" end="8"/>
                                            </p:txEl>
                                          </p:spTgt>
                                        </p:tgtEl>
                                        <p:attrNameLst>
                                          <p:attrName>style.visibility</p:attrName>
                                        </p:attrNameLst>
                                      </p:cBhvr>
                                      <p:to>
                                        <p:strVal val="visible"/>
                                      </p:to>
                                    </p:set>
                                    <p:animEffect transition="in" filter="fade">
                                      <p:cBhvr>
                                        <p:cTn id="47" dur="1000"/>
                                        <p:tgtEl>
                                          <p:spTgt spid="456">
                                            <p:txEl>
                                              <p:pRg st="8" end="8"/>
                                            </p:txEl>
                                          </p:spTgt>
                                        </p:tgtEl>
                                      </p:cBhvr>
                                    </p:animEffect>
                                    <p:anim calcmode="lin" valueType="num">
                                      <p:cBhvr>
                                        <p:cTn id="48" dur="1000" fill="hold"/>
                                        <p:tgtEl>
                                          <p:spTgt spid="456">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5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build="p"/>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3360</Words>
  <Application>Microsoft Macintosh PowerPoint</Application>
  <PresentationFormat>Widescreen</PresentationFormat>
  <Paragraphs>490</Paragraphs>
  <Slides>24</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Noto Sans Symbols</vt:lpstr>
      <vt:lpstr>Arial</vt:lpstr>
      <vt:lpstr>Trebuchet MS</vt:lpstr>
      <vt:lpstr>Calibri</vt:lpstr>
      <vt:lpstr>Helvetica Neue</vt:lpstr>
      <vt:lpstr>Office Theme</vt:lpstr>
      <vt:lpstr>simple-light-2</vt:lpstr>
      <vt:lpstr>Office Theme</vt:lpstr>
      <vt:lpstr>National Board Jump Start  Component 1 Content Knowledge</vt:lpstr>
      <vt:lpstr>What is Component 1?</vt:lpstr>
      <vt:lpstr>What is Component 1?</vt:lpstr>
      <vt:lpstr>PowerPoint Presentation</vt:lpstr>
      <vt:lpstr>Component 1 in Context</vt:lpstr>
      <vt:lpstr>PowerPoint Presentation</vt:lpstr>
      <vt:lpstr>PowerPoint Presentation</vt:lpstr>
      <vt:lpstr>PowerPoint Presentation</vt:lpstr>
      <vt:lpstr> Component 1 Deep Read </vt:lpstr>
      <vt:lpstr>Steps to Mastery</vt:lpstr>
      <vt:lpstr>Resource Share</vt:lpstr>
      <vt:lpstr>Analyzing Your  Constructed Response Exercises</vt:lpstr>
      <vt:lpstr>Assessment Schedule</vt:lpstr>
      <vt:lpstr>What You Can Bring In</vt:lpstr>
      <vt:lpstr>When and How to Register</vt:lpstr>
      <vt:lpstr>Where To Take Component 1</vt:lpstr>
      <vt:lpstr>When to Take It</vt:lpstr>
      <vt:lpstr>Testing Accommodations</vt:lpstr>
      <vt:lpstr>One Week Before Assessment</vt:lpstr>
      <vt:lpstr>Test Day</vt:lpstr>
      <vt:lpstr>Ethical Issues</vt:lpstr>
      <vt:lpstr>Uploading deits…</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Trainer checklist before Component 1  Hide this slide</dc:title>
  <cp:lastModifiedBy>Barker, Barbara</cp:lastModifiedBy>
  <cp:revision>7</cp:revision>
  <dcterms:modified xsi:type="dcterms:W3CDTF">2018-04-14T17:00:00Z</dcterms:modified>
</cp:coreProperties>
</file>